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6" r:id="rId2"/>
    <p:sldId id="256" r:id="rId3"/>
    <p:sldId id="257" r:id="rId4"/>
    <p:sldId id="258" r:id="rId5"/>
    <p:sldId id="265" r:id="rId6"/>
    <p:sldId id="260" r:id="rId7"/>
    <p:sldId id="262" r:id="rId8"/>
    <p:sldId id="263" r:id="rId9"/>
    <p:sldId id="264" r:id="rId10"/>
    <p:sldId id="259"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2603" autoAdjust="0"/>
  </p:normalViewPr>
  <p:slideViewPr>
    <p:cSldViewPr snapToGrid="0">
      <p:cViewPr varScale="1">
        <p:scale>
          <a:sx n="35" d="100"/>
          <a:sy n="35" d="100"/>
        </p:scale>
        <p:origin x="234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0695A-9A25-4D49-A83B-519195E35E1F}" type="datetimeFigureOut">
              <a:rPr lang="en-US" smtClean="0"/>
              <a:t>12/30/2015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C941F5-25A6-4724-AD5F-CC2645BEAFDE}" type="slidenum">
              <a:rPr lang="en-US" smtClean="0"/>
              <a:t>‹#›</a:t>
            </a:fld>
            <a:endParaRPr lang="en-US"/>
          </a:p>
        </p:txBody>
      </p:sp>
    </p:spTree>
    <p:extLst>
      <p:ext uri="{BB962C8B-B14F-4D97-AF65-F5344CB8AC3E}">
        <p14:creationId xmlns:p14="http://schemas.microsoft.com/office/powerpoint/2010/main" val="1273084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i="0" dirty="0" smtClean="0"/>
              <a:t>A large</a:t>
            </a:r>
            <a:r>
              <a:rPr lang="en-US" sz="2000" i="0" baseline="0" dirty="0" smtClean="0"/>
              <a:t> limestone block.</a:t>
            </a:r>
          </a:p>
          <a:p>
            <a:endParaRPr lang="en-US" sz="2000" i="0" baseline="0" dirty="0" smtClean="0"/>
          </a:p>
          <a:p>
            <a:r>
              <a:rPr lang="en-US" sz="2000" i="0" dirty="0" smtClean="0"/>
              <a:t>The limestone block was discovered in June 1961 by Italian archaeologists led by Dr. Antonio </a:t>
            </a:r>
            <a:r>
              <a:rPr lang="en-US" sz="2000" i="0" dirty="0" err="1" smtClean="0"/>
              <a:t>Frova</a:t>
            </a:r>
            <a:r>
              <a:rPr lang="en-US" sz="2000" i="0" dirty="0" smtClean="0"/>
              <a:t> while excavating an ancient theater (built by decree of Herod the Great c. 30 BC). The stone had been reused in the 4th century as part of a set of stairs leading up to the seating and was discovered in situ.[9] The theatre is located in a town that was called Caesarea </a:t>
            </a:r>
            <a:r>
              <a:rPr lang="en-US" sz="2000" i="0" dirty="0" err="1" smtClean="0"/>
              <a:t>Maritima</a:t>
            </a:r>
            <a:r>
              <a:rPr lang="en-US" sz="2000" i="0" dirty="0" smtClean="0"/>
              <a:t> in the present-day city of Caesarea-on-the-Sea (also called </a:t>
            </a:r>
            <a:r>
              <a:rPr lang="en-US" sz="2000" i="0" dirty="0" err="1" smtClean="0"/>
              <a:t>Maritima</a:t>
            </a:r>
            <a:r>
              <a:rPr lang="en-US" sz="2000" i="0" dirty="0" smtClean="0"/>
              <a:t>).</a:t>
            </a:r>
            <a:endParaRPr lang="en-US" sz="20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8</a:t>
            </a:fld>
            <a:endParaRPr lang="en-US"/>
          </a:p>
        </p:txBody>
      </p:sp>
    </p:spTree>
    <p:extLst>
      <p:ext uri="{BB962C8B-B14F-4D97-AF65-F5344CB8AC3E}">
        <p14:creationId xmlns:p14="http://schemas.microsoft.com/office/powerpoint/2010/main" val="4240153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Also, consider that some perceived contradictions</a:t>
            </a:r>
            <a:r>
              <a:rPr lang="en-US" b="1" baseline="0" dirty="0" smtClean="0"/>
              <a:t> may be caused by an inconsistency by TRANSLATORS.</a:t>
            </a:r>
          </a:p>
          <a:p>
            <a:endParaRPr lang="en-US" b="1" baseline="0" dirty="0" smtClean="0"/>
          </a:p>
          <a:p>
            <a:r>
              <a:rPr lang="en-US" b="1" baseline="0" dirty="0" smtClean="0"/>
              <a:t>(Luke 13:24), </a:t>
            </a:r>
            <a:r>
              <a:rPr lang="en-US" b="0" i="1" baseline="0" dirty="0" smtClean="0"/>
              <a:t>“</a:t>
            </a:r>
            <a:r>
              <a:rPr lang="en-US" b="0" i="1" u="sng" baseline="0" dirty="0" smtClean="0"/>
              <a:t>Strive</a:t>
            </a:r>
            <a:r>
              <a:rPr lang="en-US" b="0" i="1" u="none" baseline="0" dirty="0" smtClean="0"/>
              <a:t> to enter in at the strait gate: for many, I say unto you, will seek to enter in, and shall not be able</a:t>
            </a:r>
            <a:r>
              <a:rPr lang="en-US" b="0" i="1" u="sng" baseline="0" dirty="0" smtClean="0"/>
              <a:t>.</a:t>
            </a:r>
            <a:r>
              <a:rPr lang="en-US" b="0" i="1" baseline="0" dirty="0" smtClean="0"/>
              <a:t>”</a:t>
            </a:r>
            <a:endParaRPr lang="en-US" b="0" i="0" baseline="0" dirty="0" smtClean="0"/>
          </a:p>
          <a:p>
            <a:pPr marL="628650" lvl="1" indent="-171450">
              <a:buFont typeface="Arial" panose="020B0604020202020204" pitchFamily="34" charset="0"/>
              <a:buChar char="•"/>
            </a:pPr>
            <a:r>
              <a:rPr lang="en-US" b="0" i="0" baseline="0" dirty="0" smtClean="0"/>
              <a:t>Strive comes from Greek word meaning to struggle or agonize in effort. (Try hard)</a:t>
            </a:r>
            <a:endParaRPr lang="en-US" b="0" i="1" baseline="0" dirty="0" smtClean="0"/>
          </a:p>
          <a:p>
            <a:endParaRPr lang="en-US" b="0" i="1" baseline="0" dirty="0" smtClean="0"/>
          </a:p>
          <a:p>
            <a:r>
              <a:rPr lang="en-US" b="1" i="0" baseline="0" dirty="0" smtClean="0"/>
              <a:t>(2 Timothy 2:24), </a:t>
            </a:r>
            <a:r>
              <a:rPr lang="en-US" b="0" i="1" baseline="0" dirty="0" smtClean="0"/>
              <a:t>“And the servant of the Lord </a:t>
            </a:r>
            <a:r>
              <a:rPr lang="en-US" b="0" i="1" u="sng" baseline="0" dirty="0" smtClean="0"/>
              <a:t>must not strive</a:t>
            </a:r>
            <a:r>
              <a:rPr lang="en-US" b="0" i="1" baseline="0" dirty="0" smtClean="0"/>
              <a:t>; but be gentle unto all men, apt to teach, patient.”</a:t>
            </a:r>
          </a:p>
          <a:p>
            <a:pPr marL="628650" lvl="1" indent="-171450">
              <a:buFont typeface="Arial" panose="020B0604020202020204" pitchFamily="34" charset="0"/>
              <a:buChar char="•"/>
            </a:pPr>
            <a:r>
              <a:rPr lang="en-US" b="0" i="0" baseline="0" dirty="0" smtClean="0"/>
              <a:t>Strive comes from Greek word that means to quarrel or engage in dispute. (Argue with)</a:t>
            </a:r>
            <a:endParaRPr lang="en-US" b="0" i="0" dirty="0"/>
          </a:p>
        </p:txBody>
      </p:sp>
      <p:sp>
        <p:nvSpPr>
          <p:cNvPr id="4" name="Slide Number Placeholder 3"/>
          <p:cNvSpPr>
            <a:spLocks noGrp="1"/>
          </p:cNvSpPr>
          <p:nvPr>
            <p:ph type="sldNum" sz="quarter" idx="10"/>
          </p:nvPr>
        </p:nvSpPr>
        <p:spPr/>
        <p:txBody>
          <a:bodyPr/>
          <a:lstStyle/>
          <a:p>
            <a:fld id="{1AC941F5-25A6-4724-AD5F-CC2645BEAFDE}" type="slidenum">
              <a:rPr lang="en-US" smtClean="0"/>
              <a:t>18</a:t>
            </a:fld>
            <a:endParaRPr lang="en-US"/>
          </a:p>
        </p:txBody>
      </p:sp>
    </p:spTree>
    <p:extLst>
      <p:ext uri="{BB962C8B-B14F-4D97-AF65-F5344CB8AC3E}">
        <p14:creationId xmlns:p14="http://schemas.microsoft.com/office/powerpoint/2010/main" val="1608923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Consider the atheist that was</a:t>
            </a:r>
            <a:r>
              <a:rPr lang="en-US" b="1" baseline="0" dirty="0" smtClean="0"/>
              <a:t> visiting us when we began this study about 1 year ago:</a:t>
            </a:r>
          </a:p>
          <a:p>
            <a:pPr marL="628650" lvl="1" indent="-171450">
              <a:buFont typeface="Arial" panose="020B0604020202020204" pitchFamily="34" charset="0"/>
              <a:buChar char="•"/>
            </a:pPr>
            <a:r>
              <a:rPr lang="en-US" b="0" i="0" baseline="0" dirty="0" smtClean="0"/>
              <a:t>He visited with several, asking his questions, and claiming an open mind</a:t>
            </a:r>
          </a:p>
          <a:p>
            <a:pPr marL="628650" lvl="1" indent="-171450">
              <a:buFont typeface="Arial" panose="020B0604020202020204" pitchFamily="34" charset="0"/>
              <a:buChar char="•"/>
            </a:pPr>
            <a:r>
              <a:rPr lang="en-US" b="0" i="0" baseline="0" dirty="0" smtClean="0"/>
              <a:t>He was answered on numerous occasions by several individuals (I myself studied with him twice)</a:t>
            </a:r>
          </a:p>
          <a:p>
            <a:pPr marL="628650" lvl="1" indent="-171450">
              <a:buFont typeface="Arial" panose="020B0604020202020204" pitchFamily="34" charset="0"/>
              <a:buChar char="•"/>
            </a:pPr>
            <a:r>
              <a:rPr lang="en-US" b="0" i="0" baseline="0" dirty="0" smtClean="0"/>
              <a:t>He would then act as if no answer was given…</a:t>
            </a:r>
          </a:p>
          <a:p>
            <a:pPr marL="628650" lvl="1" indent="-171450">
              <a:buFont typeface="Arial" panose="020B0604020202020204" pitchFamily="34" charset="0"/>
              <a:buChar char="•"/>
            </a:pPr>
            <a:endParaRPr lang="en-US" b="0" i="0" baseline="0" dirty="0" smtClean="0"/>
          </a:p>
          <a:p>
            <a:pPr marL="628650" lvl="1" indent="-171450">
              <a:buFont typeface="Arial" panose="020B0604020202020204" pitchFamily="34" charset="0"/>
              <a:buChar char="•"/>
            </a:pPr>
            <a:r>
              <a:rPr lang="en-US" b="0" i="0" baseline="0" dirty="0" smtClean="0"/>
              <a:t>“A man convinced against his will,</a:t>
            </a:r>
            <a:br>
              <a:rPr lang="en-US" b="0" i="0" baseline="0" dirty="0" smtClean="0"/>
            </a:br>
            <a:r>
              <a:rPr lang="en-US" b="0" i="0" baseline="0" dirty="0" smtClean="0"/>
              <a:t>Is of the same opinion still!”</a:t>
            </a:r>
          </a:p>
          <a:p>
            <a:pPr marL="0" lvl="0" indent="0">
              <a:buFont typeface="Arial" panose="020B0604020202020204" pitchFamily="34" charset="0"/>
              <a:buNone/>
            </a:pPr>
            <a:endParaRPr lang="en-US" b="0" i="0" baseline="0" dirty="0" smtClean="0"/>
          </a:p>
          <a:p>
            <a:pPr marL="0" lvl="0" indent="0">
              <a:buFont typeface="Arial" panose="020B0604020202020204" pitchFamily="34" charset="0"/>
              <a:buNone/>
            </a:pPr>
            <a:r>
              <a:rPr lang="en-US" b="1" i="0" baseline="0" dirty="0" smtClean="0"/>
              <a:t>Reject as impossible that Abraham would lie twice (Genesis 12:19 [</a:t>
            </a:r>
            <a:r>
              <a:rPr lang="en-US" b="1" i="0" baseline="0" dirty="0" err="1" smtClean="0"/>
              <a:t>Pharoah</a:t>
            </a:r>
            <a:r>
              <a:rPr lang="en-US" b="1" i="0" baseline="0" dirty="0" smtClean="0"/>
              <a:t>]; 20:2 [Abimelech]) about Sarah being his wife.  (Must be an error or contradiction).</a:t>
            </a:r>
          </a:p>
          <a:p>
            <a:pPr marL="628650" lvl="1" indent="-171450">
              <a:buFont typeface="Arial" panose="020B0604020202020204" pitchFamily="34" charset="0"/>
              <a:buChar char="•"/>
            </a:pPr>
            <a:r>
              <a:rPr lang="en-US" b="0" i="0" baseline="0" dirty="0" smtClean="0"/>
              <a:t>History is full of such examples:</a:t>
            </a:r>
            <a:endParaRPr lang="en-US" b="0" i="0" baseline="0" dirty="0"/>
          </a:p>
          <a:p>
            <a:pPr marL="628650" lvl="1" indent="-171450">
              <a:buFont typeface="Arial" panose="020B0604020202020204" pitchFamily="34" charset="0"/>
              <a:buChar char="•"/>
            </a:pPr>
            <a:r>
              <a:rPr lang="en-US" b="0" i="0" baseline="0" dirty="0" smtClean="0"/>
              <a:t>Father and Son Jonathan Edwards (Both grandsons of theologians; both distinguished scholars; both taught for the same number of years at their respective colleges (where they had been educated, Princeton and Union College); both were dismissed as ministers from congregations where each had succeeded their own MATERNAL grandfathers, because of religious opinions; Both became presidents at the colleges, and died shortly after they took the position.  One of them at age 56, the other at age 57, each having preached, on the first Sunday of the year of his death on the text:  ‘This year thou shalt die.”</a:t>
            </a:r>
          </a:p>
          <a:p>
            <a:pPr marL="628650" lvl="1" indent="-171450">
              <a:buFont typeface="Arial" panose="020B0604020202020204" pitchFamily="34" charset="0"/>
              <a:buChar char="•"/>
            </a:pPr>
            <a:r>
              <a:rPr lang="en-US" b="0" i="0" baseline="0" dirty="0" smtClean="0"/>
              <a:t>If that were to have been found in the Bible, these critics would have claimed it was obviously the same person!</a:t>
            </a:r>
          </a:p>
        </p:txBody>
      </p:sp>
      <p:sp>
        <p:nvSpPr>
          <p:cNvPr id="4" name="Slide Number Placeholder 3"/>
          <p:cNvSpPr>
            <a:spLocks noGrp="1"/>
          </p:cNvSpPr>
          <p:nvPr>
            <p:ph type="sldNum" sz="quarter" idx="10"/>
          </p:nvPr>
        </p:nvSpPr>
        <p:spPr/>
        <p:txBody>
          <a:bodyPr/>
          <a:lstStyle/>
          <a:p>
            <a:fld id="{1AC941F5-25A6-4724-AD5F-CC2645BEAFDE}" type="slidenum">
              <a:rPr lang="en-US" smtClean="0"/>
              <a:t>19</a:t>
            </a:fld>
            <a:endParaRPr lang="en-US"/>
          </a:p>
        </p:txBody>
      </p:sp>
    </p:spTree>
    <p:extLst>
      <p:ext uri="{BB962C8B-B14F-4D97-AF65-F5344CB8AC3E}">
        <p14:creationId xmlns:p14="http://schemas.microsoft.com/office/powerpoint/2010/main" val="3007061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Consider the atheist that was</a:t>
            </a:r>
            <a:r>
              <a:rPr lang="en-US" b="1" baseline="0" dirty="0" smtClean="0"/>
              <a:t> visiting us when we began this study about 1 year ago:</a:t>
            </a:r>
          </a:p>
          <a:p>
            <a:pPr marL="628650" lvl="1" indent="-171450">
              <a:buFont typeface="Arial" panose="020B0604020202020204" pitchFamily="34" charset="0"/>
              <a:buChar char="•"/>
            </a:pPr>
            <a:r>
              <a:rPr lang="en-US" b="0" i="0" baseline="0" dirty="0" smtClean="0"/>
              <a:t>Matthew’s </a:t>
            </a:r>
            <a:r>
              <a:rPr lang="en-US" b="0" i="0" baseline="0" dirty="0" err="1" smtClean="0"/>
              <a:t>geneology</a:t>
            </a:r>
            <a:r>
              <a:rPr lang="en-US" b="0" i="0" baseline="0" dirty="0" smtClean="0"/>
              <a:t> may not have been exhaustive (14 generations/ Abraham-David; David-Captivity in Babylon; Captivity-Christ)</a:t>
            </a:r>
          </a:p>
          <a:p>
            <a:pPr marL="628650" lvl="1" indent="-171450">
              <a:buFont typeface="Arial" panose="020B0604020202020204" pitchFamily="34" charset="0"/>
              <a:buChar char="•"/>
            </a:pPr>
            <a:r>
              <a:rPr lang="en-US" b="0" i="0" baseline="0" dirty="0" smtClean="0"/>
              <a:t>Common practice (by Jews), to aid in memorization (Matthew primarily to Jews) Genealogy through Father (Joseph)</a:t>
            </a:r>
          </a:p>
          <a:p>
            <a:pPr marL="628650" lvl="1" indent="-171450">
              <a:buFont typeface="Arial" panose="020B0604020202020204" pitchFamily="34" charset="0"/>
              <a:buChar char="•"/>
            </a:pPr>
            <a:endParaRPr lang="en-US" b="0" i="0" baseline="0" dirty="0" smtClean="0"/>
          </a:p>
          <a:p>
            <a:pPr marL="0" lvl="0" indent="0">
              <a:buFont typeface="Arial" panose="020B0604020202020204" pitchFamily="34" charset="0"/>
              <a:buNone/>
            </a:pPr>
            <a:r>
              <a:rPr lang="en-US" b="1" i="0" baseline="0" dirty="0" smtClean="0"/>
              <a:t>Reconciliation:  Matthew contains the genealogy of Christ through Joseph (for Jews, important paternal link).  Luke through Mary (Greeks primary audience).</a:t>
            </a:r>
          </a:p>
          <a:p>
            <a:pPr marL="628650" lvl="1" indent="-171450">
              <a:buFont typeface="Arial" panose="020B0604020202020204" pitchFamily="34" charset="0"/>
              <a:buChar char="•"/>
            </a:pPr>
            <a:r>
              <a:rPr lang="en-US" b="0" i="0" baseline="0" dirty="0" smtClean="0"/>
              <a:t>If so, Heli (in Luke’s genealogy) would be the father of Mary, the father-in-law of Joseph</a:t>
            </a:r>
          </a:p>
          <a:p>
            <a:pPr marL="628650" lvl="1" indent="-171450">
              <a:buFont typeface="Arial" panose="020B0604020202020204" pitchFamily="34" charset="0"/>
              <a:buChar char="•"/>
            </a:pPr>
            <a:r>
              <a:rPr lang="en-US" b="1" i="0" baseline="0" dirty="0" smtClean="0"/>
              <a:t>Note:  </a:t>
            </a:r>
            <a:r>
              <a:rPr lang="en-US" b="0" i="0" baseline="0" dirty="0" smtClean="0"/>
              <a:t>Luke includes (“as was supposed”) indicating that Jesus’ physical lineage was through the virgin Mary</a:t>
            </a:r>
          </a:p>
          <a:p>
            <a:pPr marL="628650" lvl="1" indent="-171450">
              <a:buFont typeface="Arial" panose="020B0604020202020204" pitchFamily="34" charset="0"/>
              <a:buChar char="•"/>
            </a:pPr>
            <a:r>
              <a:rPr lang="en-US" b="0" i="0" baseline="0" dirty="0" smtClean="0"/>
              <a:t>(Luke was concerned enough that the real line of Jesus to David and Abraham be identified that he emphasized that Joseph was only thought to be Jesus’ biological father).</a:t>
            </a:r>
          </a:p>
          <a:p>
            <a:pPr marL="628650" lvl="1" indent="-171450">
              <a:buFont typeface="Arial" panose="020B0604020202020204" pitchFamily="34" charset="0"/>
              <a:buChar char="•"/>
            </a:pPr>
            <a:r>
              <a:rPr lang="en-US" b="0" i="0" baseline="0" dirty="0" smtClean="0"/>
              <a:t>LUKE NOT being deceitful in his </a:t>
            </a:r>
            <a:r>
              <a:rPr lang="en-US" b="0" i="0" baseline="0" dirty="0" err="1" smtClean="0"/>
              <a:t>geneaology</a:t>
            </a:r>
            <a:r>
              <a:rPr lang="en-US" b="0" i="0" baseline="0" dirty="0" smtClean="0"/>
              <a:t>, as he had already identified the fact that Joseph was NOT Jesus’ physical father.  The genealogy is Mary’s.</a:t>
            </a:r>
          </a:p>
        </p:txBody>
      </p:sp>
      <p:sp>
        <p:nvSpPr>
          <p:cNvPr id="4" name="Slide Number Placeholder 3"/>
          <p:cNvSpPr>
            <a:spLocks noGrp="1"/>
          </p:cNvSpPr>
          <p:nvPr>
            <p:ph type="sldNum" sz="quarter" idx="10"/>
          </p:nvPr>
        </p:nvSpPr>
        <p:spPr/>
        <p:txBody>
          <a:bodyPr/>
          <a:lstStyle/>
          <a:p>
            <a:fld id="{1AC941F5-25A6-4724-AD5F-CC2645BEAFDE}" type="slidenum">
              <a:rPr lang="en-US" smtClean="0"/>
              <a:t>20</a:t>
            </a:fld>
            <a:endParaRPr lang="en-US"/>
          </a:p>
        </p:txBody>
      </p:sp>
    </p:spTree>
    <p:extLst>
      <p:ext uri="{BB962C8B-B14F-4D97-AF65-F5344CB8AC3E}">
        <p14:creationId xmlns:p14="http://schemas.microsoft.com/office/powerpoint/2010/main" val="65778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baseline="0" dirty="0" smtClean="0"/>
              <a:t>Father and Son Jonathan Edwards </a:t>
            </a:r>
          </a:p>
          <a:p>
            <a:pPr marL="171450" lvl="0" indent="-171450">
              <a:buFont typeface="Arial" panose="020B0604020202020204" pitchFamily="34" charset="0"/>
              <a:buChar char="•"/>
            </a:pPr>
            <a:r>
              <a:rPr lang="en-US" b="0" i="0" baseline="0" dirty="0" smtClean="0"/>
              <a:t>(Both grandsons of theologians; both distinguished scholars; both taught for the same number of years at their respective colleges (where they had been educated, Princeton and Union College); </a:t>
            </a:r>
          </a:p>
          <a:p>
            <a:pPr marL="171450" lvl="0" indent="-171450">
              <a:buFont typeface="Arial" panose="020B0604020202020204" pitchFamily="34" charset="0"/>
              <a:buChar char="•"/>
            </a:pPr>
            <a:r>
              <a:rPr lang="en-US" b="0" i="0" baseline="0" dirty="0" smtClean="0"/>
              <a:t>Both were dismissed as ministers from congregations where each had succeeded their own MATERNAL grandfathers, because of religious opinions; </a:t>
            </a:r>
          </a:p>
          <a:p>
            <a:pPr marL="171450" lvl="0" indent="-171450">
              <a:buFont typeface="Arial" panose="020B0604020202020204" pitchFamily="34" charset="0"/>
              <a:buChar char="•"/>
            </a:pPr>
            <a:r>
              <a:rPr lang="en-US" b="0" i="0" baseline="0" dirty="0" smtClean="0"/>
              <a:t>Both became presidents at the colleges, and died shortly after they took the position.  One of them at age 56, the other at age 57, each having preached, on the first Sunday of the year of his death on the text:  ‘This year thou shalt die.”</a:t>
            </a:r>
          </a:p>
          <a:p>
            <a:pPr marL="171450" lvl="0" indent="-171450">
              <a:buFont typeface="Arial" panose="020B0604020202020204" pitchFamily="34" charset="0"/>
              <a:buChar char="•"/>
            </a:pPr>
            <a:r>
              <a:rPr lang="en-US" b="0" i="0" baseline="0" dirty="0" smtClean="0"/>
              <a:t>If that were to have been found in the Bible, these critics would have claimed it was obviously the same person!</a:t>
            </a:r>
          </a:p>
          <a:p>
            <a:pPr marL="171450" lvl="0" indent="-171450">
              <a:buFont typeface="Arial" panose="020B0604020202020204" pitchFamily="34" charset="0"/>
              <a:buChar char="•"/>
            </a:pPr>
            <a:endParaRPr lang="en-US" b="0" i="0" baseline="0" dirty="0" smtClean="0"/>
          </a:p>
          <a:p>
            <a:pPr marL="0" lvl="0" indent="0">
              <a:buFont typeface="Arial" panose="020B0604020202020204" pitchFamily="34" charset="0"/>
              <a:buNone/>
            </a:pPr>
            <a:r>
              <a:rPr lang="en-US" b="1" i="0" baseline="0" dirty="0" smtClean="0"/>
              <a:t>Similarities, John F. Kennedy &amp; Abraham Lincoln</a:t>
            </a:r>
          </a:p>
          <a:p>
            <a:pPr marL="171450" lvl="0" indent="-171450">
              <a:buFont typeface="Arial" panose="020B0604020202020204" pitchFamily="34" charset="0"/>
              <a:buChar char="•"/>
            </a:pPr>
            <a:r>
              <a:rPr lang="en-US" b="0" i="0" baseline="0" dirty="0" smtClean="0"/>
              <a:t>Both presidents were elected to the House of Representatives in '46. (1846/1946)</a:t>
            </a:r>
          </a:p>
          <a:p>
            <a:pPr marL="171450" lvl="0" indent="-171450">
              <a:buFont typeface="Arial" panose="020B0604020202020204" pitchFamily="34" charset="0"/>
              <a:buChar char="•"/>
            </a:pPr>
            <a:r>
              <a:rPr lang="en-US" b="0" i="0" baseline="0" dirty="0" smtClean="0"/>
              <a:t>Both elected president in ‘60 (1860/1960)</a:t>
            </a:r>
          </a:p>
          <a:p>
            <a:pPr marL="171450" lvl="0" indent="-171450">
              <a:buFont typeface="Arial" panose="020B0604020202020204" pitchFamily="34" charset="0"/>
              <a:buChar char="•"/>
            </a:pPr>
            <a:r>
              <a:rPr lang="en-US" b="0" i="0" baseline="0" dirty="0" smtClean="0"/>
              <a:t>Both defeated incumbent vice presidents in their elections (John Breckenridge/Richard Nixon)</a:t>
            </a:r>
          </a:p>
          <a:p>
            <a:pPr marL="171450" lvl="0" indent="-171450">
              <a:buFont typeface="Arial" panose="020B0604020202020204" pitchFamily="34" charset="0"/>
              <a:buChar char="•"/>
            </a:pPr>
            <a:r>
              <a:rPr lang="en-US" b="0" i="0" baseline="0" dirty="0" smtClean="0"/>
              <a:t>Both assassinated (bullets to head, while seated by their wives)</a:t>
            </a:r>
          </a:p>
          <a:p>
            <a:pPr marL="171450" lvl="0" indent="-171450">
              <a:buFont typeface="Arial" panose="020B0604020202020204" pitchFamily="34" charset="0"/>
              <a:buChar char="•"/>
            </a:pPr>
            <a:r>
              <a:rPr lang="en-US" b="0" i="0" baseline="0" dirty="0" smtClean="0"/>
              <a:t>Both men assassinated by Southern white males in their mid 20’s, born in the late ‘30’s.</a:t>
            </a:r>
          </a:p>
          <a:p>
            <a:pPr marL="171450" lvl="0" indent="-171450">
              <a:buFont typeface="Arial" panose="020B0604020202020204" pitchFamily="34" charset="0"/>
              <a:buChar char="•"/>
            </a:pPr>
            <a:r>
              <a:rPr lang="en-US" b="1" i="0" baseline="0" dirty="0" smtClean="0"/>
              <a:t>Lincoln</a:t>
            </a:r>
            <a:r>
              <a:rPr lang="en-US" b="0" i="0" baseline="0" dirty="0" smtClean="0"/>
              <a:t> was shot by John Wilkes Booth at </a:t>
            </a:r>
            <a:r>
              <a:rPr lang="en-US" b="1" i="0" baseline="0" dirty="0" smtClean="0"/>
              <a:t>Ford</a:t>
            </a:r>
            <a:r>
              <a:rPr lang="en-US" b="0" i="0" baseline="0" dirty="0" smtClean="0"/>
              <a:t>'s Theatre; Kennedy was shot by Lee Harvey Oswald in a </a:t>
            </a:r>
            <a:r>
              <a:rPr lang="en-US" b="1" i="0" baseline="0" dirty="0" smtClean="0"/>
              <a:t>Lincoln</a:t>
            </a:r>
            <a:r>
              <a:rPr lang="en-US" b="0" i="0" baseline="0" dirty="0" smtClean="0"/>
              <a:t> automobile, made by </a:t>
            </a:r>
            <a:r>
              <a:rPr lang="en-US" b="1" i="0" baseline="0" dirty="0" smtClean="0"/>
              <a:t>Ford</a:t>
            </a:r>
            <a:r>
              <a:rPr lang="en-US" b="0" i="0" baseline="0" dirty="0" smtClean="0"/>
              <a:t>.</a:t>
            </a:r>
          </a:p>
          <a:p>
            <a:pPr marL="171450" lvl="0" indent="-171450">
              <a:buFont typeface="Arial" panose="020B0604020202020204" pitchFamily="34" charset="0"/>
              <a:buChar char="•"/>
            </a:pPr>
            <a:r>
              <a:rPr lang="en-US" b="0" i="0" baseline="0" dirty="0" smtClean="0"/>
              <a:t>Ripley’s Believe it or Not!  </a:t>
            </a:r>
            <a:r>
              <a:rPr lang="en-US" b="1" i="0" baseline="0" dirty="0" smtClean="0"/>
              <a:t>(Strange, but true)</a:t>
            </a:r>
          </a:p>
        </p:txBody>
      </p:sp>
      <p:sp>
        <p:nvSpPr>
          <p:cNvPr id="4" name="Slide Number Placeholder 3"/>
          <p:cNvSpPr>
            <a:spLocks noGrp="1"/>
          </p:cNvSpPr>
          <p:nvPr>
            <p:ph type="sldNum" sz="quarter" idx="10"/>
          </p:nvPr>
        </p:nvSpPr>
        <p:spPr/>
        <p:txBody>
          <a:bodyPr/>
          <a:lstStyle/>
          <a:p>
            <a:fld id="{1AC941F5-25A6-4724-AD5F-CC2645BEAFDE}" type="slidenum">
              <a:rPr lang="en-US" smtClean="0"/>
              <a:t>21</a:t>
            </a:fld>
            <a:endParaRPr lang="en-US"/>
          </a:p>
        </p:txBody>
      </p:sp>
    </p:spTree>
    <p:extLst>
      <p:ext uri="{BB962C8B-B14F-4D97-AF65-F5344CB8AC3E}">
        <p14:creationId xmlns:p14="http://schemas.microsoft.com/office/powerpoint/2010/main" val="1271466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dirty="0" smtClean="0"/>
              <a:t>Sooner or later, people who fall down usually get back up.  No contradiction between 26:14 and 9:7</a:t>
            </a:r>
          </a:p>
          <a:p>
            <a:pPr marL="228600" indent="-228600">
              <a:buFont typeface="+mj-lt"/>
              <a:buAutoNum type="arabicPeriod"/>
            </a:pPr>
            <a:r>
              <a:rPr lang="en-US" baseline="0" dirty="0" smtClean="0"/>
              <a:t>Johnny Stringer (Commentary in Acts):</a:t>
            </a:r>
          </a:p>
          <a:p>
            <a:pPr marL="228600" indent="-228600">
              <a:buFont typeface="+mj-lt"/>
              <a:buAutoNum type="arabicPeriod"/>
            </a:pPr>
            <a:endParaRPr lang="en-US" baseline="0" dirty="0" smtClean="0"/>
          </a:p>
          <a:p>
            <a:pPr marL="0" indent="0">
              <a:buFont typeface="+mj-lt"/>
              <a:buNone/>
            </a:pPr>
            <a:r>
              <a:rPr lang="en-US" baseline="0" dirty="0" smtClean="0"/>
              <a:t>There are different senses in which one may be said to hear.  The men heard the voice in the sense that they heard the sound, but they did not hear it in the sense of understanding the words that were said.  </a:t>
            </a:r>
            <a:r>
              <a:rPr lang="en-US" b="1" i="1" baseline="0" dirty="0" smtClean="0"/>
              <a:t>They heard the sound, they did not hear the words.  </a:t>
            </a:r>
            <a:r>
              <a:rPr lang="en-US" baseline="0" dirty="0" smtClean="0"/>
              <a:t>An illustration of this point would be the effect of shouting to someone some distance away.  The person may hear the sound of the shouters voice; yet he may reply, “I can’t hear you,” meaning that he is unable to distinguish the words.  The experience of Saul’s companions was apparently similar to that of those who, upon hearing a voice from heaven, said that it had thundered (cf. John 12:28-29).</a:t>
            </a:r>
          </a:p>
          <a:p>
            <a:pPr marL="0" indent="0">
              <a:buFont typeface="+mj-lt"/>
              <a:buNone/>
            </a:pPr>
            <a:endParaRPr lang="en-US" baseline="0" dirty="0" smtClean="0"/>
          </a:p>
          <a:p>
            <a:pPr marL="0" indent="0">
              <a:buFont typeface="+mj-lt"/>
              <a:buNone/>
            </a:pPr>
            <a:r>
              <a:rPr lang="en-US" b="1" baseline="0" dirty="0" smtClean="0"/>
              <a:t>(John 12:27-29</a:t>
            </a:r>
            <a:r>
              <a:rPr lang="en-US" b="1" i="1" baseline="0" dirty="0" smtClean="0"/>
              <a:t>), </a:t>
            </a:r>
            <a:r>
              <a:rPr lang="en-US" i="1" baseline="0" dirty="0" smtClean="0"/>
              <a:t>“</a:t>
            </a:r>
            <a:r>
              <a:rPr lang="en-US" i="1" baseline="0" dirty="0" smtClean="0">
                <a:solidFill>
                  <a:srgbClr val="FF0000"/>
                </a:solidFill>
              </a:rPr>
              <a:t>Now My soul is troubled, and what shall I say? 'Father, save Me from this hour'? But for this purpose I came to this hour. </a:t>
            </a:r>
            <a:r>
              <a:rPr lang="en-US" i="1" baseline="30000" dirty="0" smtClean="0">
                <a:solidFill>
                  <a:srgbClr val="FF0000"/>
                </a:solidFill>
              </a:rPr>
              <a:t>28</a:t>
            </a:r>
            <a:r>
              <a:rPr lang="en-US" i="1" baseline="0" dirty="0" smtClean="0">
                <a:solidFill>
                  <a:srgbClr val="FF0000"/>
                </a:solidFill>
              </a:rPr>
              <a:t> Father, glorify Your name.“</a:t>
            </a:r>
            <a:r>
              <a:rPr lang="en-US" baseline="0" dirty="0" smtClean="0">
                <a:solidFill>
                  <a:srgbClr val="FF0000"/>
                </a:solidFill>
              </a:rPr>
              <a:t>  </a:t>
            </a:r>
            <a:r>
              <a:rPr lang="en-US" baseline="0" dirty="0" smtClean="0"/>
              <a:t>Then a voice came from heaven, saying, "I have both glorified it and will glorify it again.“ </a:t>
            </a:r>
            <a:r>
              <a:rPr lang="en-US" baseline="30000" dirty="0" smtClean="0"/>
              <a:t>29 </a:t>
            </a:r>
            <a:r>
              <a:rPr lang="en-US" baseline="0" dirty="0" smtClean="0"/>
              <a:t>Therefore the people who stood by and heard it said that it had thundered. Others said, "An angel has spoken to Him."</a:t>
            </a:r>
          </a:p>
        </p:txBody>
      </p:sp>
      <p:sp>
        <p:nvSpPr>
          <p:cNvPr id="4" name="Slide Number Placeholder 3"/>
          <p:cNvSpPr>
            <a:spLocks noGrp="1"/>
          </p:cNvSpPr>
          <p:nvPr>
            <p:ph type="sldNum" sz="quarter" idx="10"/>
          </p:nvPr>
        </p:nvSpPr>
        <p:spPr/>
        <p:txBody>
          <a:bodyPr/>
          <a:lstStyle/>
          <a:p>
            <a:fld id="{1AC941F5-25A6-4724-AD5F-CC2645BEAFDE}" type="slidenum">
              <a:rPr lang="en-US" smtClean="0"/>
              <a:t>22</a:t>
            </a:fld>
            <a:endParaRPr lang="en-US"/>
          </a:p>
        </p:txBody>
      </p:sp>
    </p:spTree>
    <p:extLst>
      <p:ext uri="{BB962C8B-B14F-4D97-AF65-F5344CB8AC3E}">
        <p14:creationId xmlns:p14="http://schemas.microsoft.com/office/powerpoint/2010/main" val="2865941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err="1" smtClean="0"/>
              <a:t>Ahaziah</a:t>
            </a:r>
            <a:r>
              <a:rPr lang="en-US" baseline="0" dirty="0" smtClean="0"/>
              <a:t> was 22 years old when he began to reign in his father </a:t>
            </a:r>
            <a:r>
              <a:rPr lang="en-US" baseline="0" dirty="0" err="1" smtClean="0"/>
              <a:t>Joram’s</a:t>
            </a:r>
            <a:r>
              <a:rPr lang="en-US" baseline="0" dirty="0" smtClean="0"/>
              <a:t> place (2 Kings 8:26) is correct</a:t>
            </a:r>
          </a:p>
          <a:p>
            <a:pPr marL="171450" indent="-171450">
              <a:buFont typeface="Arial" panose="020B0604020202020204" pitchFamily="34" charset="0"/>
              <a:buChar char="•"/>
            </a:pPr>
            <a:r>
              <a:rPr lang="en-US" baseline="0" dirty="0" smtClean="0"/>
              <a:t>(Note:  Old Hebrew, numbers were assigned to the Hebrew letters)</a:t>
            </a:r>
          </a:p>
          <a:p>
            <a:pPr marL="171450" indent="-171450">
              <a:buFont typeface="Arial" panose="020B0604020202020204" pitchFamily="34" charset="0"/>
              <a:buChar char="•"/>
            </a:pPr>
            <a:r>
              <a:rPr lang="en-US" baseline="0" dirty="0" smtClean="0"/>
              <a:t>Very possible that an old manuscript, with faded ink, was simply incorrectly copied, and thus resulted in the discrepancy</a:t>
            </a:r>
          </a:p>
          <a:p>
            <a:pPr marL="171450" indent="-171450">
              <a:buFont typeface="Arial" panose="020B0604020202020204" pitchFamily="34" charset="0"/>
              <a:buChar char="•"/>
            </a:pPr>
            <a:r>
              <a:rPr lang="en-US" baseline="0" dirty="0" smtClean="0"/>
              <a:t>Thus, there is no contradiction, nor intrinsic error.  Just an easily explained mistake made by fallible men.</a:t>
            </a:r>
          </a:p>
          <a:p>
            <a:pPr marL="171450" indent="-171450">
              <a:buFont typeface="Arial" panose="020B0604020202020204" pitchFamily="34" charset="0"/>
              <a:buChar char="•"/>
            </a:pPr>
            <a:r>
              <a:rPr lang="en-US" b="1" baseline="0" dirty="0" smtClean="0"/>
              <a:t>Note:  </a:t>
            </a:r>
            <a:r>
              <a:rPr lang="en-US" baseline="0" dirty="0" smtClean="0"/>
              <a:t>An example of easily accounted for error in a manuscript. Not impactful of </a:t>
            </a:r>
            <a:r>
              <a:rPr lang="en-US" baseline="0" dirty="0" err="1" smtClean="0"/>
              <a:t>doctrne</a:t>
            </a:r>
            <a:endParaRPr lang="en-US" baseline="0" dirty="0" smtClean="0"/>
          </a:p>
        </p:txBody>
      </p:sp>
      <p:sp>
        <p:nvSpPr>
          <p:cNvPr id="4" name="Slide Number Placeholder 3"/>
          <p:cNvSpPr>
            <a:spLocks noGrp="1"/>
          </p:cNvSpPr>
          <p:nvPr>
            <p:ph type="sldNum" sz="quarter" idx="10"/>
          </p:nvPr>
        </p:nvSpPr>
        <p:spPr/>
        <p:txBody>
          <a:bodyPr/>
          <a:lstStyle/>
          <a:p>
            <a:fld id="{1AC941F5-25A6-4724-AD5F-CC2645BEAFDE}" type="slidenum">
              <a:rPr lang="en-US" smtClean="0"/>
              <a:t>23</a:t>
            </a:fld>
            <a:endParaRPr lang="en-US"/>
          </a:p>
        </p:txBody>
      </p:sp>
    </p:spTree>
    <p:extLst>
      <p:ext uri="{BB962C8B-B14F-4D97-AF65-F5344CB8AC3E}">
        <p14:creationId xmlns:p14="http://schemas.microsoft.com/office/powerpoint/2010/main" val="2161420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smtClean="0"/>
              <a:t>(Exodus 33:20), (Jehovah’s words to Moses), </a:t>
            </a:r>
            <a:r>
              <a:rPr lang="en-US" i="1" baseline="0" dirty="0" smtClean="0"/>
              <a:t>“But He said, "You cannot see My face; for no man shall see Me, and live.“</a:t>
            </a:r>
          </a:p>
          <a:p>
            <a:pPr marL="0" indent="0">
              <a:buFont typeface="Arial" panose="020B0604020202020204" pitchFamily="34" charset="0"/>
              <a:buNone/>
            </a:pPr>
            <a:endParaRPr lang="en-US" b="1" i="0" baseline="0" dirty="0" smtClean="0"/>
          </a:p>
          <a:p>
            <a:pPr marL="0" indent="0">
              <a:buFont typeface="Arial" panose="020B0604020202020204" pitchFamily="34" charset="0"/>
              <a:buNone/>
            </a:pPr>
            <a:r>
              <a:rPr lang="en-US" b="1" i="0" baseline="0" dirty="0" smtClean="0"/>
              <a:t>(John 1:18), </a:t>
            </a:r>
            <a:r>
              <a:rPr lang="en-US" i="1" baseline="0" dirty="0" smtClean="0"/>
              <a:t>“No one has seen God at any time. The only begotten Son, who is in the bosom of the Father, He has declared Him.”</a:t>
            </a:r>
          </a:p>
          <a:p>
            <a:pPr marL="0" indent="0">
              <a:buFont typeface="Arial" panose="020B0604020202020204" pitchFamily="34" charset="0"/>
              <a:buNone/>
            </a:pPr>
            <a:endParaRPr lang="en-US" i="1" baseline="0" dirty="0" smtClean="0"/>
          </a:p>
          <a:p>
            <a:pPr marL="0" indent="0">
              <a:buFont typeface="Arial" panose="020B0604020202020204" pitchFamily="34" charset="0"/>
              <a:buNone/>
            </a:pPr>
            <a:r>
              <a:rPr lang="en-US" b="1" i="0" baseline="0" dirty="0" smtClean="0"/>
              <a:t>Genesis 32:30, (Jacob wrestled with God/the man of God/angel), </a:t>
            </a:r>
            <a:r>
              <a:rPr lang="en-US" i="1" baseline="0" dirty="0" smtClean="0"/>
              <a:t>“So Jacob called the name of the place </a:t>
            </a:r>
            <a:r>
              <a:rPr lang="en-US" i="1" baseline="0" dirty="0" err="1" smtClean="0"/>
              <a:t>Peniel</a:t>
            </a:r>
            <a:r>
              <a:rPr lang="en-US" i="1" baseline="0" dirty="0" smtClean="0"/>
              <a:t>:  ‘For I have seen God face to face, and my life is preserved.”</a:t>
            </a:r>
          </a:p>
          <a:p>
            <a:pPr marL="228600" indent="-228600">
              <a:buFont typeface="+mj-lt"/>
              <a:buAutoNum type="arabicPeriod"/>
            </a:pPr>
            <a:endParaRPr lang="en-US" baseline="0" dirty="0" smtClean="0"/>
          </a:p>
          <a:p>
            <a:pPr marL="0" indent="0">
              <a:buFont typeface="+mj-lt"/>
              <a:buNone/>
            </a:pPr>
            <a:r>
              <a:rPr lang="en-US" b="1" baseline="0" dirty="0" smtClean="0"/>
              <a:t>(John 14:8-9), </a:t>
            </a:r>
            <a:r>
              <a:rPr lang="en-US" i="1" baseline="0" dirty="0" smtClean="0"/>
              <a:t>“Philip said to Him, "Lord, show us the Father, and it is sufficient for us.“ </a:t>
            </a:r>
            <a:r>
              <a:rPr lang="en-US" i="1" baseline="30000" dirty="0" smtClean="0"/>
              <a:t>9</a:t>
            </a:r>
            <a:r>
              <a:rPr lang="en-US" i="1" baseline="0" dirty="0" smtClean="0"/>
              <a:t> Jesus said to him, " Have I been with you so long, and yet you have not known Me, Philip? He who has seen Me has seen the Father; so how can you say, 'Show us the Father'?</a:t>
            </a:r>
          </a:p>
          <a:p>
            <a:pPr marL="0" indent="0">
              <a:buFont typeface="+mj-lt"/>
              <a:buNone/>
            </a:pPr>
            <a:endParaRPr lang="en-US" i="1" baseline="0" dirty="0" smtClean="0"/>
          </a:p>
          <a:p>
            <a:pPr marL="0" indent="0">
              <a:buFont typeface="+mj-lt"/>
              <a:buNone/>
            </a:pPr>
            <a:r>
              <a:rPr lang="en-US" b="1" dirty="0" smtClean="0"/>
              <a:t>In what way can it be said that one has "seen" God? Certainly not in a literal sense. We would be dead if we did! So, we see God figuratively. It can be said that we "see" God in the sun, moon, and other of his creations - that is, we see the evidence of his handiwork. There is no contradiction here!  (cf. Romans 1:20)</a:t>
            </a:r>
            <a:endParaRPr lang="en-US" b="1" i="1" baseline="0" dirty="0" smtClean="0"/>
          </a:p>
        </p:txBody>
      </p:sp>
      <p:sp>
        <p:nvSpPr>
          <p:cNvPr id="4" name="Slide Number Placeholder 3"/>
          <p:cNvSpPr>
            <a:spLocks noGrp="1"/>
          </p:cNvSpPr>
          <p:nvPr>
            <p:ph type="sldNum" sz="quarter" idx="10"/>
          </p:nvPr>
        </p:nvSpPr>
        <p:spPr/>
        <p:txBody>
          <a:bodyPr/>
          <a:lstStyle/>
          <a:p>
            <a:fld id="{1AC941F5-25A6-4724-AD5F-CC2645BEAFDE}" type="slidenum">
              <a:rPr lang="en-US" smtClean="0"/>
              <a:t>24</a:t>
            </a:fld>
            <a:endParaRPr lang="en-US"/>
          </a:p>
        </p:txBody>
      </p:sp>
    </p:spTree>
    <p:extLst>
      <p:ext uri="{BB962C8B-B14F-4D97-AF65-F5344CB8AC3E}">
        <p14:creationId xmlns:p14="http://schemas.microsoft.com/office/powerpoint/2010/main" val="2831664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was towards the end of David’s reign, and David was looking back over his brilliant conquests,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He had an attitude of pride and self-admiration for his achievements, and was thinking more in terms of armaments and troops than in terms of the mercies of God.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Lord therefore decided that it was time that David be brought to his knees, where he would once again be cast back onto the mercy of God.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So he let him go ahead with his census, in order to find out just how much good it would do him, as the only thing this census would accomplish would be to inflate the national ego (intimated in Joab’s warning against carrying out the census in 1 Chronicles 21:3).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As soon as the numbering was completed, God intended to chasten the nation with a disastrous plague which would bring about an enormous loss of life (in fact the lives of 70,000 Israelites according to 2 Samuel 24:15).</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What about Satan? </a:t>
            </a:r>
            <a:r>
              <a:rPr lang="en-US" sz="1200" kern="1200" dirty="0" smtClean="0">
                <a:solidFill>
                  <a:schemeClr val="tx1"/>
                </a:solidFill>
                <a:effectLst/>
                <a:latin typeface="+mn-lt"/>
                <a:ea typeface="+mn-ea"/>
                <a:cs typeface="+mn-cs"/>
              </a:rPr>
              <a:t>It seems his reasons were entirely malicious, knowing that a census would displease the Lord (1 Chronicles 21:7-8), and so he also incited David to carry it through.</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Both God and Satan</a:t>
            </a:r>
            <a:r>
              <a:rPr lang="en-US" sz="1200" kern="1200" baseline="0" dirty="0" smtClean="0">
                <a:solidFill>
                  <a:schemeClr val="tx1"/>
                </a:solidFill>
                <a:effectLst/>
                <a:latin typeface="+mn-lt"/>
                <a:ea typeface="+mn-ea"/>
                <a:cs typeface="+mn-cs"/>
              </a:rPr>
              <a:t> had a part they played in the testing of Job.  (Job 1-2).  </a:t>
            </a:r>
            <a:r>
              <a:rPr lang="en-US" sz="1200" b="1" kern="1200" baseline="0" dirty="0" smtClean="0">
                <a:solidFill>
                  <a:schemeClr val="tx1"/>
                </a:solidFill>
                <a:effectLst/>
                <a:latin typeface="+mn-lt"/>
                <a:ea typeface="+mn-ea"/>
                <a:cs typeface="+mn-cs"/>
              </a:rPr>
              <a:t>There is no contradiction between the two!</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C941F5-25A6-4724-AD5F-CC2645BEAFDE}" type="slidenum">
              <a:rPr lang="en-US" smtClean="0"/>
              <a:t>25</a:t>
            </a:fld>
            <a:endParaRPr lang="en-US"/>
          </a:p>
        </p:txBody>
      </p:sp>
    </p:spTree>
    <p:extLst>
      <p:ext uri="{BB962C8B-B14F-4D97-AF65-F5344CB8AC3E}">
        <p14:creationId xmlns:p14="http://schemas.microsoft.com/office/powerpoint/2010/main" val="355569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7</a:t>
            </a:r>
            <a:r>
              <a:rPr lang="en-US" sz="1200" b="1" kern="1200" baseline="0" dirty="0" smtClean="0">
                <a:solidFill>
                  <a:schemeClr val="tx1"/>
                </a:solidFill>
                <a:effectLst/>
                <a:latin typeface="+mn-lt"/>
                <a:ea typeface="+mn-ea"/>
                <a:cs typeface="+mn-cs"/>
              </a:rPr>
              <a:t> pairs?</a:t>
            </a:r>
          </a:p>
          <a:p>
            <a:pPr marL="171450" indent="-171450">
              <a:buFont typeface="Arial" panose="020B0604020202020204" pitchFamily="34" charset="0"/>
              <a:buChar char="•"/>
            </a:pPr>
            <a:endParaRPr lang="en-US" sz="1200" b="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YLT – </a:t>
            </a:r>
            <a:r>
              <a:rPr lang="en-US" sz="1200" b="0" i="1" kern="1200" baseline="0" dirty="0" smtClean="0">
                <a:solidFill>
                  <a:schemeClr val="tx1"/>
                </a:solidFill>
                <a:effectLst/>
                <a:latin typeface="+mn-lt"/>
                <a:ea typeface="+mn-ea"/>
                <a:cs typeface="+mn-cs"/>
              </a:rPr>
              <a:t>“</a:t>
            </a:r>
            <a:r>
              <a:rPr lang="en-US" sz="1200" i="1" kern="1200" dirty="0" smtClean="0">
                <a:solidFill>
                  <a:schemeClr val="tx1"/>
                </a:solidFill>
                <a:latin typeface="+mn-lt"/>
                <a:ea typeface="+mn-ea"/>
                <a:cs typeface="+mn-cs"/>
              </a:rPr>
              <a:t>And Jehovah </a:t>
            </a:r>
            <a:r>
              <a:rPr lang="en-US" sz="1200" i="1" kern="1200" dirty="0" err="1" smtClean="0">
                <a:solidFill>
                  <a:schemeClr val="tx1"/>
                </a:solidFill>
                <a:latin typeface="+mn-lt"/>
                <a:ea typeface="+mn-ea"/>
                <a:cs typeface="+mn-cs"/>
              </a:rPr>
              <a:t>saith</a:t>
            </a:r>
            <a:r>
              <a:rPr lang="en-US" sz="1200" i="1" kern="1200" dirty="0" smtClean="0">
                <a:solidFill>
                  <a:schemeClr val="tx1"/>
                </a:solidFill>
                <a:latin typeface="+mn-lt"/>
                <a:ea typeface="+mn-ea"/>
                <a:cs typeface="+mn-cs"/>
              </a:rPr>
              <a:t> to Noah, `Come in, thou and all thy house, unto the ark, for thee I have seen righteous before Me in this generation; </a:t>
            </a:r>
            <a:r>
              <a:rPr lang="en-US" sz="1200" i="1" kern="1200" baseline="30000" dirty="0" smtClean="0">
                <a:solidFill>
                  <a:schemeClr val="tx1"/>
                </a:solidFill>
                <a:latin typeface="+mn-lt"/>
                <a:ea typeface="+mn-ea"/>
                <a:cs typeface="+mn-cs"/>
              </a:rPr>
              <a:t>2</a:t>
            </a:r>
            <a:r>
              <a:rPr lang="en-US" sz="1200" i="1" kern="1200" dirty="0" smtClean="0">
                <a:solidFill>
                  <a:schemeClr val="tx1"/>
                </a:solidFill>
                <a:latin typeface="+mn-lt"/>
                <a:ea typeface="+mn-ea"/>
                <a:cs typeface="+mn-cs"/>
              </a:rPr>
              <a:t>  of all the clean beasts thou dost take to thee seven pairs, a male and its female; and of the beasts which are not clean two, a male and its female; </a:t>
            </a:r>
            <a:r>
              <a:rPr lang="en-US" sz="1200" i="1" kern="1200" baseline="30000" dirty="0" smtClean="0">
                <a:solidFill>
                  <a:schemeClr val="tx1"/>
                </a:solidFill>
                <a:latin typeface="+mn-lt"/>
                <a:ea typeface="+mn-ea"/>
                <a:cs typeface="+mn-cs"/>
              </a:rPr>
              <a:t>3</a:t>
            </a:r>
            <a:r>
              <a:rPr lang="en-US" sz="1200" i="1" kern="1200" dirty="0" smtClean="0">
                <a:solidFill>
                  <a:schemeClr val="tx1"/>
                </a:solidFill>
                <a:latin typeface="+mn-lt"/>
                <a:ea typeface="+mn-ea"/>
                <a:cs typeface="+mn-cs"/>
              </a:rPr>
              <a:t>  also, of fowl of the heavens seven pairs, a male and a female, to keep alive seed on the face of all the earth” </a:t>
            </a:r>
            <a:r>
              <a:rPr lang="en-US" sz="1200" b="1" kern="1200" dirty="0" smtClean="0">
                <a:solidFill>
                  <a:schemeClr val="tx1"/>
                </a:solidFill>
                <a:latin typeface="+mn-lt"/>
                <a:ea typeface="+mn-ea"/>
                <a:cs typeface="+mn-cs"/>
              </a:rPr>
              <a:t>(Genesis</a:t>
            </a:r>
            <a:r>
              <a:rPr lang="en-US" sz="1200" b="1" kern="1200" baseline="0" dirty="0" smtClean="0">
                <a:solidFill>
                  <a:schemeClr val="tx1"/>
                </a:solidFill>
                <a:latin typeface="+mn-lt"/>
                <a:ea typeface="+mn-ea"/>
                <a:cs typeface="+mn-cs"/>
              </a:rPr>
              <a:t> 7:1-3).</a:t>
            </a:r>
          </a:p>
          <a:p>
            <a:pPr marL="628650" lvl="1" indent="-171450">
              <a:buFont typeface="Arial" panose="020B0604020202020204" pitchFamily="34" charset="0"/>
              <a:buChar char="•"/>
            </a:pPr>
            <a:r>
              <a:rPr lang="en-US" sz="1200" b="1" kern="1200" baseline="0" dirty="0" smtClean="0">
                <a:solidFill>
                  <a:schemeClr val="tx1"/>
                </a:solidFill>
                <a:latin typeface="+mn-lt"/>
                <a:ea typeface="+mn-ea"/>
                <a:cs typeface="+mn-cs"/>
              </a:rPr>
              <a:t>Some contend the 7 pairs for use regarding animal sacrifices in the time following the flood (to avoid extinction)</a:t>
            </a:r>
          </a:p>
          <a:p>
            <a:pPr marL="628650" lvl="1" indent="-171450">
              <a:buFont typeface="Arial" panose="020B0604020202020204" pitchFamily="34" charset="0"/>
              <a:buChar char="•"/>
            </a:pPr>
            <a:r>
              <a:rPr lang="en-US" sz="1200" b="1" kern="1200" baseline="0" dirty="0" smtClean="0">
                <a:solidFill>
                  <a:schemeClr val="tx1"/>
                </a:solidFill>
                <a:latin typeface="+mn-lt"/>
                <a:ea typeface="+mn-ea"/>
                <a:cs typeface="+mn-cs"/>
              </a:rPr>
              <a:t>Note:  Genesis 7:7-9, two by two would indicate each of the unclean pairs, or 7 sets of clean pairs…</a:t>
            </a:r>
            <a:endParaRPr lang="en-US" sz="1200" b="1" kern="1200" dirty="0" smtClean="0">
              <a:solidFill>
                <a:schemeClr val="tx1"/>
              </a:solidFill>
              <a:latin typeface="+mn-lt"/>
              <a:ea typeface="+mn-ea"/>
              <a:cs typeface="+mn-cs"/>
            </a:endParaRPr>
          </a:p>
          <a:p>
            <a:pPr marL="171450" indent="-171450">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A bit silly</a:t>
            </a:r>
            <a:r>
              <a:rPr lang="en-US" sz="1200" b="1" kern="1200" baseline="0" dirty="0" smtClean="0">
                <a:solidFill>
                  <a:schemeClr val="tx1"/>
                </a:solidFill>
                <a:effectLst/>
                <a:latin typeface="+mn-lt"/>
                <a:ea typeface="+mn-ea"/>
                <a:cs typeface="+mn-cs"/>
              </a:rPr>
              <a:t> to think that Moses would say 1 pair, the a few verses later 7  or 7 pair, then again a couple of verses later return to 1 pair.</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C941F5-25A6-4724-AD5F-CC2645BEAFDE}" type="slidenum">
              <a:rPr lang="en-US" smtClean="0"/>
              <a:t>26</a:t>
            </a:fld>
            <a:endParaRPr lang="en-US"/>
          </a:p>
        </p:txBody>
      </p:sp>
    </p:spTree>
    <p:extLst>
      <p:ext uri="{BB962C8B-B14F-4D97-AF65-F5344CB8AC3E}">
        <p14:creationId xmlns:p14="http://schemas.microsoft.com/office/powerpoint/2010/main" val="3835913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kern="1200" dirty="0" smtClean="0">
                <a:solidFill>
                  <a:schemeClr val="tx1"/>
                </a:solidFill>
                <a:effectLst/>
                <a:latin typeface="+mn-lt"/>
                <a:ea typeface="+mn-ea"/>
                <a:cs typeface="+mn-cs"/>
              </a:rPr>
              <a:t>(1 Kings 4:26), </a:t>
            </a:r>
            <a:r>
              <a:rPr lang="en-US" sz="1200" b="0" i="1" kern="1200" dirty="0" smtClean="0">
                <a:solidFill>
                  <a:schemeClr val="tx1"/>
                </a:solidFill>
                <a:effectLst/>
                <a:latin typeface="+mn-lt"/>
                <a:ea typeface="+mn-ea"/>
                <a:cs typeface="+mn-cs"/>
              </a:rPr>
              <a:t>“Solomon had forty thousand stalls of horses for his chariots, and twelve thousand horsemen.”</a:t>
            </a:r>
          </a:p>
          <a:p>
            <a:pPr marL="0" indent="0">
              <a:buFont typeface="Arial" panose="020B0604020202020204" pitchFamily="34" charset="0"/>
              <a:buNone/>
            </a:pPr>
            <a:endParaRPr lang="en-US" sz="1200" b="0" i="1"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dirty="0" smtClean="0">
                <a:solidFill>
                  <a:schemeClr val="tx1"/>
                </a:solidFill>
                <a:effectLst/>
                <a:latin typeface="+mn-lt"/>
                <a:ea typeface="+mn-ea"/>
                <a:cs typeface="+mn-cs"/>
              </a:rPr>
              <a:t>(2</a:t>
            </a:r>
            <a:r>
              <a:rPr lang="en-US" sz="1200" b="1" i="0" kern="1200" baseline="0" dirty="0" smtClean="0">
                <a:solidFill>
                  <a:schemeClr val="tx1"/>
                </a:solidFill>
                <a:effectLst/>
                <a:latin typeface="+mn-lt"/>
                <a:ea typeface="+mn-ea"/>
                <a:cs typeface="+mn-cs"/>
              </a:rPr>
              <a:t> Chronicles 9:25), </a:t>
            </a:r>
            <a:r>
              <a:rPr lang="en-US" sz="1200" b="0" i="1" kern="1200" baseline="0" dirty="0" smtClean="0">
                <a:solidFill>
                  <a:schemeClr val="tx1"/>
                </a:solidFill>
                <a:effectLst/>
                <a:latin typeface="+mn-lt"/>
                <a:ea typeface="+mn-ea"/>
                <a:cs typeface="+mn-cs"/>
              </a:rPr>
              <a:t>“Solomon had four thousand stalls for horses and chariots, and twelve thousand horsemen whom he stationed in the chariot cities and with the king at Jerusalem.”</a:t>
            </a:r>
          </a:p>
          <a:p>
            <a:pPr marL="0" indent="0">
              <a:buFont typeface="Arial" panose="020B0604020202020204" pitchFamily="34" charset="0"/>
              <a:buNone/>
            </a:pPr>
            <a:endParaRPr lang="en-US" sz="1200" b="0" i="1"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baseline="0" dirty="0" smtClean="0">
                <a:solidFill>
                  <a:schemeClr val="tx1"/>
                </a:solidFill>
                <a:effectLst/>
                <a:latin typeface="+mn-lt"/>
                <a:ea typeface="+mn-ea"/>
                <a:cs typeface="+mn-cs"/>
              </a:rPr>
              <a:t>Early numerical notation in Hebrew:  Various types of horizontal and vertical strokes.  Some strokes, include decadal notations that increased their value tenfold, and could be missed by the copyist, especially if the copy being used were to be blurred or smudged due to use.</a:t>
            </a:r>
          </a:p>
          <a:p>
            <a:pPr marL="0" indent="0">
              <a:buFont typeface="Arial" panose="020B0604020202020204" pitchFamily="34" charset="0"/>
              <a:buNone/>
            </a:pPr>
            <a:endParaRPr lang="en-US" sz="1200" b="1"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baseline="0" dirty="0" smtClean="0">
                <a:solidFill>
                  <a:schemeClr val="tx1"/>
                </a:solidFill>
                <a:effectLst/>
                <a:latin typeface="+mn-lt"/>
                <a:ea typeface="+mn-ea"/>
                <a:cs typeface="+mn-cs"/>
              </a:rPr>
              <a:t>It is interesting that most of these numerical discrepancies are in decimal factors (10).  Easily explained by copyist error.</a:t>
            </a:r>
          </a:p>
          <a:p>
            <a:pPr marL="0" indent="0">
              <a:buFont typeface="Arial" panose="020B0604020202020204" pitchFamily="34" charset="0"/>
              <a:buNone/>
            </a:pPr>
            <a:endParaRPr lang="en-US" sz="1200" b="1"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baseline="0" dirty="0" smtClean="0">
                <a:solidFill>
                  <a:schemeClr val="tx1"/>
                </a:solidFill>
                <a:effectLst/>
                <a:latin typeface="+mn-lt"/>
                <a:ea typeface="+mn-ea"/>
                <a:cs typeface="+mn-cs"/>
              </a:rPr>
              <a:t>Also interesting to note that </a:t>
            </a:r>
            <a:r>
              <a:rPr lang="en-US" b="1" i="0" dirty="0" smtClean="0"/>
              <a:t>that the scribes who were responsible for the copies were meticulously honest in handling Biblical texts. They delivered them as they received them, without changing even obvious mistakes, which are few indeed. </a:t>
            </a:r>
            <a:endParaRPr lang="en-US" sz="1200" b="1" i="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C941F5-25A6-4724-AD5F-CC2645BEAFDE}" type="slidenum">
              <a:rPr lang="en-US" smtClean="0"/>
              <a:t>27</a:t>
            </a:fld>
            <a:endParaRPr lang="en-US"/>
          </a:p>
        </p:txBody>
      </p:sp>
    </p:spTree>
    <p:extLst>
      <p:ext uri="{BB962C8B-B14F-4D97-AF65-F5344CB8AC3E}">
        <p14:creationId xmlns:p14="http://schemas.microsoft.com/office/powerpoint/2010/main" val="337866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Some examples:</a:t>
            </a:r>
          </a:p>
          <a:p>
            <a:pPr marL="171450" indent="-171450">
              <a:buFont typeface="Arial" panose="020B0604020202020204" pitchFamily="34" charset="0"/>
              <a:buChar char="•"/>
            </a:pPr>
            <a:r>
              <a:rPr lang="en-US" b="1" dirty="0" smtClean="0"/>
              <a:t>(Acts 9:7 </a:t>
            </a:r>
            <a:r>
              <a:rPr lang="en-US" b="1" baseline="0" dirty="0" smtClean="0"/>
              <a:t> VS 22:9)  </a:t>
            </a:r>
            <a:r>
              <a:rPr lang="en-US" baseline="0" dirty="0" smtClean="0"/>
              <a:t>Did the men with Paul hear Jesus or not?  It is claimed these two passages are contradictory.</a:t>
            </a:r>
          </a:p>
          <a:p>
            <a:pPr marL="171450" indent="-171450">
              <a:buFont typeface="Arial" panose="020B0604020202020204" pitchFamily="34" charset="0"/>
              <a:buChar char="•"/>
            </a:pPr>
            <a:r>
              <a:rPr lang="en-US" b="1" dirty="0" smtClean="0"/>
              <a:t>(Matthew &amp; Mark VS Luke &amp; John) </a:t>
            </a:r>
            <a:r>
              <a:rPr lang="en-US" dirty="0" smtClean="0"/>
              <a:t>At the tomb when Christ was declared</a:t>
            </a:r>
            <a:r>
              <a:rPr lang="en-US" baseline="0" dirty="0" smtClean="0"/>
              <a:t> to be raised.  One angel?  Or Two?</a:t>
            </a:r>
          </a:p>
          <a:p>
            <a:pPr marL="171450" indent="-171450">
              <a:buFont typeface="Arial" panose="020B0604020202020204" pitchFamily="34" charset="0"/>
              <a:buChar char="•"/>
            </a:pPr>
            <a:r>
              <a:rPr lang="en-US" b="1" baseline="0" dirty="0" smtClean="0"/>
              <a:t>(Acts 7:22 VS Exodus 4:10) </a:t>
            </a:r>
            <a:r>
              <a:rPr lang="en-US" baseline="0" dirty="0" smtClean="0"/>
              <a:t>Was Moses slow of tongue?  Or mighty in words?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1" baseline="0" dirty="0" smtClean="0"/>
              <a:t>(Genesis 22) </a:t>
            </a:r>
            <a:r>
              <a:rPr lang="en-US" baseline="0" dirty="0" smtClean="0"/>
              <a:t>How can we reconcile God’s instructions to sacrifice Isaac with a God who condemned child sacrifices elsewhere?</a:t>
            </a:r>
          </a:p>
          <a:p>
            <a:pPr marL="171450" indent="-171450">
              <a:buFont typeface="Arial" panose="020B0604020202020204" pitchFamily="34" charset="0"/>
              <a:buChar char="•"/>
            </a:pPr>
            <a:r>
              <a:rPr lang="en-US" baseline="0" dirty="0" smtClean="0"/>
              <a:t>(Deuteronomy 24 VS Matthew 19)  Does God allow divorce?  Or not?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Note:  Some are quibbles.  Some come from a misunderstanding of Biblical interpretation – Old VS New, hyperbole, symbolism, etc.  Some are difficulties that challenge our ability to answer.  This is what we will be discussion in this lesson.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AC941F5-25A6-4724-AD5F-CC2645BEAFDE}" type="slidenum">
              <a:rPr lang="en-US" smtClean="0"/>
              <a:t>10</a:t>
            </a:fld>
            <a:endParaRPr lang="en-US"/>
          </a:p>
        </p:txBody>
      </p:sp>
    </p:spTree>
    <p:extLst>
      <p:ext uri="{BB962C8B-B14F-4D97-AF65-F5344CB8AC3E}">
        <p14:creationId xmlns:p14="http://schemas.microsoft.com/office/powerpoint/2010/main" val="2286613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kern="1200" dirty="0" smtClean="0">
                <a:solidFill>
                  <a:schemeClr val="tx1"/>
                </a:solidFill>
                <a:effectLst/>
                <a:latin typeface="+mn-lt"/>
                <a:ea typeface="+mn-ea"/>
                <a:cs typeface="+mn-cs"/>
              </a:rPr>
              <a:t>(Leviticus</a:t>
            </a:r>
            <a:r>
              <a:rPr lang="en-US" sz="1200" b="1" i="0" kern="1200" baseline="0" dirty="0" smtClean="0">
                <a:solidFill>
                  <a:schemeClr val="tx1"/>
                </a:solidFill>
                <a:effectLst/>
                <a:latin typeface="+mn-lt"/>
                <a:ea typeface="+mn-ea"/>
                <a:cs typeface="+mn-cs"/>
              </a:rPr>
              <a:t> 11:20-23), </a:t>
            </a:r>
            <a:r>
              <a:rPr lang="en-US" sz="1200" b="0" i="1" kern="1200" baseline="0" dirty="0" smtClean="0">
                <a:solidFill>
                  <a:schemeClr val="tx1"/>
                </a:solidFill>
                <a:effectLst/>
                <a:latin typeface="+mn-lt"/>
                <a:ea typeface="+mn-ea"/>
                <a:cs typeface="+mn-cs"/>
              </a:rPr>
              <a:t>“All flying insects that creep on all fours shall be an abomination to you. 21 Yet these you may eat of every flying insect that creeps on all fours: those which have jointed legs above their feet with which to leap on the earth. 22 These you may eat: the locust after its kind, the destroying locust after its kind, the cricket after its kind, and the grasshopper after its kind. 23 But all other flying insects which have four feet shall be an abomination to you.”</a:t>
            </a:r>
          </a:p>
          <a:p>
            <a:pPr marL="0" indent="0">
              <a:buFont typeface="Arial" panose="020B0604020202020204" pitchFamily="34" charset="0"/>
              <a:buNone/>
            </a:pPr>
            <a:endParaRPr lang="en-US" sz="1200" b="0" i="1"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baseline="0" dirty="0" smtClean="0">
                <a:solidFill>
                  <a:schemeClr val="tx1"/>
                </a:solidFill>
                <a:effectLst/>
                <a:latin typeface="+mn-lt"/>
                <a:ea typeface="+mn-ea"/>
                <a:cs typeface="+mn-cs"/>
              </a:rPr>
              <a:t>We sometimes say of men that they creep on all fours (Though men only have two legs, and two arms).  Not error, just not precise language.</a:t>
            </a: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C941F5-25A6-4724-AD5F-CC2645BEAFDE}" type="slidenum">
              <a:rPr lang="en-US" smtClean="0"/>
              <a:t>28</a:t>
            </a:fld>
            <a:endParaRPr lang="en-US"/>
          </a:p>
        </p:txBody>
      </p:sp>
    </p:spTree>
    <p:extLst>
      <p:ext uri="{BB962C8B-B14F-4D97-AF65-F5344CB8AC3E}">
        <p14:creationId xmlns:p14="http://schemas.microsoft.com/office/powerpoint/2010/main" val="3420757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one matter on which the reader should be very confident—the supposed Bible errors are well known to Bible scholars and have all been addressed and found not to be errors after all.  In every case, there is a logical explanation for the supposed error.  The Bible is a book we can trust—no, more than that—it is the </a:t>
            </a:r>
            <a:r>
              <a:rPr lang="en-US" sz="1200" i="1" kern="1200" dirty="0" smtClean="0">
                <a:solidFill>
                  <a:schemeClr val="tx1"/>
                </a:solidFill>
                <a:effectLst/>
                <a:latin typeface="+mn-lt"/>
                <a:ea typeface="+mn-ea"/>
                <a:cs typeface="+mn-cs"/>
              </a:rPr>
              <a:t>only</a:t>
            </a:r>
            <a:r>
              <a:rPr lang="en-US" dirty="0" smtClean="0"/>
              <a:t> book we can fully trust. “</a:t>
            </a:r>
          </a:p>
          <a:p>
            <a:endParaRPr lang="en-US" dirty="0" smtClean="0"/>
          </a:p>
          <a:p>
            <a:r>
              <a:rPr lang="en-US" dirty="0" smtClean="0"/>
              <a:t>(Paul S. Taylor</a:t>
            </a:r>
            <a:r>
              <a:rPr lang="en-US" baseline="0" dirty="0" smtClean="0"/>
              <a:t>, Answers in Genesis)</a:t>
            </a:r>
          </a:p>
          <a:p>
            <a:r>
              <a:rPr lang="en-US" dirty="0" smtClean="0"/>
              <a:t>https://answersingenesis.org/contradictions-in-the-bible/isnt-the-bible-full-of-contradictions/</a:t>
            </a:r>
            <a:endParaRPr lang="en-US" dirty="0"/>
          </a:p>
        </p:txBody>
      </p:sp>
      <p:sp>
        <p:nvSpPr>
          <p:cNvPr id="4" name="Slide Number Placeholder 3"/>
          <p:cNvSpPr>
            <a:spLocks noGrp="1"/>
          </p:cNvSpPr>
          <p:nvPr>
            <p:ph type="sldNum" sz="quarter" idx="10"/>
          </p:nvPr>
        </p:nvSpPr>
        <p:spPr/>
        <p:txBody>
          <a:bodyPr/>
          <a:lstStyle/>
          <a:p>
            <a:fld id="{1AC941F5-25A6-4724-AD5F-CC2645BEAFDE}" type="slidenum">
              <a:rPr lang="en-US" smtClean="0"/>
              <a:t>29</a:t>
            </a:fld>
            <a:endParaRPr lang="en-US"/>
          </a:p>
        </p:txBody>
      </p:sp>
    </p:spTree>
    <p:extLst>
      <p:ext uri="{BB962C8B-B14F-4D97-AF65-F5344CB8AC3E}">
        <p14:creationId xmlns:p14="http://schemas.microsoft.com/office/powerpoint/2010/main" val="3747589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a:t>
            </a:r>
            <a:r>
              <a:rPr lang="en-US" b="1" baseline="0" dirty="0" smtClean="0"/>
              <a:t> simple </a:t>
            </a:r>
            <a:r>
              <a:rPr lang="en-US" b="1" dirty="0" smtClean="0"/>
              <a:t>example:</a:t>
            </a:r>
          </a:p>
          <a:p>
            <a:endParaRPr lang="en-US" b="1" dirty="0" smtClean="0"/>
          </a:p>
          <a:p>
            <a:pPr marL="0" indent="0">
              <a:buFont typeface="Arial" panose="020B0604020202020204" pitchFamily="34" charset="0"/>
              <a:buNone/>
            </a:pPr>
            <a:r>
              <a:rPr lang="en-US" b="1" baseline="0" dirty="0" smtClean="0"/>
              <a:t>(Genesis 1:31), </a:t>
            </a:r>
            <a:r>
              <a:rPr lang="en-US" b="0" i="1" baseline="0" dirty="0" smtClean="0"/>
              <a:t>“Then God saw everything that He had made, and indeed it was very good. So the evening and the morning were the sixth day.”</a:t>
            </a:r>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b="1" baseline="0" dirty="0" smtClean="0"/>
              <a:t>(Genesis 6:6), </a:t>
            </a:r>
            <a:r>
              <a:rPr lang="en-US" b="0" i="1" baseline="0" dirty="0" smtClean="0"/>
              <a:t>“And the Lord was sorry that He had made man on the earth, and He was grieved in His heart.”</a:t>
            </a:r>
          </a:p>
          <a:p>
            <a:pPr marL="171450" indent="-171450">
              <a:buFont typeface="Arial" panose="020B0604020202020204" pitchFamily="34" charset="0"/>
              <a:buChar char="•"/>
            </a:pPr>
            <a:endParaRPr lang="en-US" dirty="0" smtClean="0"/>
          </a:p>
          <a:p>
            <a:pPr marL="628650" lvl="1" indent="-171450">
              <a:buFont typeface="Arial" panose="020B0604020202020204" pitchFamily="34" charset="0"/>
              <a:buChar char="•"/>
            </a:pPr>
            <a:r>
              <a:rPr lang="en-US" b="1" dirty="0" smtClean="0"/>
              <a:t>Claim:  </a:t>
            </a:r>
            <a:r>
              <a:rPr lang="en-US" dirty="0" smtClean="0"/>
              <a:t>God is both satisfied,</a:t>
            </a:r>
            <a:r>
              <a:rPr lang="en-US" baseline="0" dirty="0" smtClean="0"/>
              <a:t> and dissatisfied with His works.</a:t>
            </a:r>
          </a:p>
          <a:p>
            <a:pPr marL="628650" lvl="1" indent="-171450">
              <a:buFont typeface="Arial" panose="020B0604020202020204" pitchFamily="34" charset="0"/>
              <a:buChar char="•"/>
            </a:pPr>
            <a:r>
              <a:rPr lang="en-US" baseline="0" dirty="0" smtClean="0"/>
              <a:t>Does not take into consideration the concept of free will (what changed) </a:t>
            </a:r>
            <a:r>
              <a:rPr lang="en-US" b="1" baseline="0" dirty="0" smtClean="0"/>
              <a:t>First, before sin; Second, after sin.</a:t>
            </a:r>
          </a:p>
          <a:p>
            <a:pPr marL="628650" lvl="1" indent="-171450">
              <a:buFont typeface="Arial" panose="020B0604020202020204" pitchFamily="34" charset="0"/>
              <a:buChar char="•"/>
            </a:pPr>
            <a:r>
              <a:rPr lang="en-US" baseline="0" dirty="0" smtClean="0"/>
              <a:t>Does not take into consideration the 1,500 years that passed between the two writings</a:t>
            </a:r>
            <a:endParaRPr lang="en-US" dirty="0"/>
          </a:p>
        </p:txBody>
      </p:sp>
      <p:sp>
        <p:nvSpPr>
          <p:cNvPr id="4" name="Slide Number Placeholder 3"/>
          <p:cNvSpPr>
            <a:spLocks noGrp="1"/>
          </p:cNvSpPr>
          <p:nvPr>
            <p:ph type="sldNum" sz="quarter" idx="10"/>
          </p:nvPr>
        </p:nvSpPr>
        <p:spPr/>
        <p:txBody>
          <a:bodyPr/>
          <a:lstStyle/>
          <a:p>
            <a:fld id="{1AC941F5-25A6-4724-AD5F-CC2645BEAFDE}" type="slidenum">
              <a:rPr lang="en-US" smtClean="0"/>
              <a:t>11</a:t>
            </a:fld>
            <a:endParaRPr lang="en-US"/>
          </a:p>
        </p:txBody>
      </p:sp>
    </p:spTree>
    <p:extLst>
      <p:ext uri="{BB962C8B-B14F-4D97-AF65-F5344CB8AC3E}">
        <p14:creationId xmlns:p14="http://schemas.microsoft.com/office/powerpoint/2010/main" val="106702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a:t>
            </a:r>
            <a:r>
              <a:rPr lang="en-US" b="1" baseline="0" dirty="0" smtClean="0"/>
              <a:t> simple </a:t>
            </a:r>
            <a:r>
              <a:rPr lang="en-US" b="1" dirty="0" smtClean="0"/>
              <a:t>example:</a:t>
            </a:r>
          </a:p>
          <a:p>
            <a:endParaRPr lang="en-US" b="1" dirty="0" smtClean="0"/>
          </a:p>
          <a:p>
            <a:pPr marL="0" indent="0">
              <a:buFont typeface="Arial" panose="020B0604020202020204" pitchFamily="34" charset="0"/>
              <a:buNone/>
            </a:pPr>
            <a:r>
              <a:rPr lang="en-US" b="1" baseline="0" dirty="0" smtClean="0"/>
              <a:t>(Genesis 2:16-17), </a:t>
            </a:r>
            <a:r>
              <a:rPr lang="en-US" b="0" i="1" baseline="0" dirty="0" smtClean="0"/>
              <a:t>“And the Lord God commanded the man, saying, ‘Of every tree of the garden you may freely eat; </a:t>
            </a:r>
            <a:r>
              <a:rPr lang="en-US" b="0" i="1" baseline="30000" dirty="0" smtClean="0"/>
              <a:t>17</a:t>
            </a:r>
            <a:r>
              <a:rPr lang="en-US" b="0" i="1" baseline="0" dirty="0" smtClean="0"/>
              <a:t> but of the tree of the knowledge of good and evil you shall not eat, for in the day that you eat of it you shall surely die.’”</a:t>
            </a:r>
          </a:p>
          <a:p>
            <a:pPr marL="0" indent="0">
              <a:buFont typeface="Arial" panose="020B0604020202020204" pitchFamily="34" charset="0"/>
              <a:buNone/>
            </a:pPr>
            <a:endParaRPr lang="en-US" b="0" i="1" baseline="0" dirty="0" smtClean="0"/>
          </a:p>
          <a:p>
            <a:pPr marL="0" indent="0">
              <a:buFont typeface="Arial" panose="020B0604020202020204" pitchFamily="34" charset="0"/>
              <a:buNone/>
            </a:pPr>
            <a:r>
              <a:rPr lang="en-US" b="1" baseline="0" dirty="0" smtClean="0"/>
              <a:t>(Genesis 3:4), </a:t>
            </a:r>
            <a:r>
              <a:rPr lang="en-US" b="0" i="1" baseline="0" dirty="0" smtClean="0"/>
              <a:t>“Then the serpent said to the woman, ‘You will not surely die.’”</a:t>
            </a:r>
          </a:p>
          <a:p>
            <a:pPr marL="171450" indent="-171450">
              <a:buFont typeface="Arial" panose="020B0604020202020204" pitchFamily="34" charset="0"/>
              <a:buChar char="•"/>
            </a:pPr>
            <a:endParaRPr lang="en-US" dirty="0" smtClean="0"/>
          </a:p>
          <a:p>
            <a:pPr marL="628650" lvl="1" indent="-171450">
              <a:buFont typeface="Arial" panose="020B0604020202020204" pitchFamily="34" charset="0"/>
              <a:buChar char="•"/>
            </a:pPr>
            <a:r>
              <a:rPr lang="en-US" b="1" dirty="0" smtClean="0"/>
              <a:t>Claim:  </a:t>
            </a:r>
            <a:r>
              <a:rPr lang="en-US" dirty="0" smtClean="0"/>
              <a:t>One verse disobedience</a:t>
            </a:r>
            <a:r>
              <a:rPr lang="en-US" baseline="0" dirty="0" smtClean="0"/>
              <a:t> will lead to death, the other denies it.</a:t>
            </a:r>
          </a:p>
          <a:p>
            <a:pPr marL="628650" lvl="1" indent="-171450">
              <a:buFont typeface="Arial" panose="020B0604020202020204" pitchFamily="34" charset="0"/>
              <a:buChar char="•"/>
            </a:pPr>
            <a:r>
              <a:rPr lang="en-US" baseline="0" dirty="0" smtClean="0"/>
              <a:t>Does not take into consideration who said what</a:t>
            </a:r>
            <a:r>
              <a:rPr lang="en-US" b="1" baseline="0" dirty="0" smtClean="0"/>
              <a:t>.</a:t>
            </a:r>
          </a:p>
          <a:p>
            <a:pPr marL="628650" lvl="1" indent="-171450">
              <a:buFont typeface="Arial" panose="020B0604020202020204" pitchFamily="34" charset="0"/>
              <a:buChar char="•"/>
            </a:pPr>
            <a:r>
              <a:rPr lang="en-US" baseline="0" dirty="0" smtClean="0"/>
              <a:t>Those versed in the text know that the serpents words were a lie.</a:t>
            </a:r>
            <a:endParaRPr lang="en-US" dirty="0"/>
          </a:p>
        </p:txBody>
      </p:sp>
      <p:sp>
        <p:nvSpPr>
          <p:cNvPr id="4" name="Slide Number Placeholder 3"/>
          <p:cNvSpPr>
            <a:spLocks noGrp="1"/>
          </p:cNvSpPr>
          <p:nvPr>
            <p:ph type="sldNum" sz="quarter" idx="10"/>
          </p:nvPr>
        </p:nvSpPr>
        <p:spPr/>
        <p:txBody>
          <a:bodyPr/>
          <a:lstStyle/>
          <a:p>
            <a:fld id="{1AC941F5-25A6-4724-AD5F-CC2645BEAFDE}" type="slidenum">
              <a:rPr lang="en-US" smtClean="0"/>
              <a:t>12</a:t>
            </a:fld>
            <a:endParaRPr lang="en-US"/>
          </a:p>
        </p:txBody>
      </p:sp>
    </p:spTree>
    <p:extLst>
      <p:ext uri="{BB962C8B-B14F-4D97-AF65-F5344CB8AC3E}">
        <p14:creationId xmlns:p14="http://schemas.microsoft.com/office/powerpoint/2010/main" val="186247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 quote):  Other seeming disagreements are occasioned by the </a:t>
            </a:r>
            <a:r>
              <a:rPr lang="en-US" b="1" i="1" dirty="0" smtClean="0"/>
              <a:t>differences of stand-point or of object</a:t>
            </a:r>
            <a:r>
              <a:rPr lang="en-US" b="1" dirty="0" smtClean="0"/>
              <a:t> on the part of the respective authors.</a:t>
            </a:r>
          </a:p>
          <a:p>
            <a:endParaRPr lang="en-US" b="1" dirty="0" smtClean="0"/>
          </a:p>
          <a:p>
            <a:r>
              <a:rPr lang="en-US" b="1" dirty="0" smtClean="0"/>
              <a:t>A</a:t>
            </a:r>
            <a:r>
              <a:rPr lang="en-US" b="1" baseline="0" dirty="0" smtClean="0"/>
              <a:t> simple </a:t>
            </a:r>
            <a:r>
              <a:rPr lang="en-US" b="1" dirty="0" smtClean="0"/>
              <a:t>example:</a:t>
            </a:r>
          </a:p>
          <a:p>
            <a:endParaRPr lang="en-US" b="1" dirty="0" smtClean="0"/>
          </a:p>
          <a:p>
            <a:pPr marL="0" indent="0">
              <a:buFont typeface="Arial" panose="020B0604020202020204" pitchFamily="34" charset="0"/>
              <a:buNone/>
            </a:pPr>
            <a:r>
              <a:rPr lang="en-US" b="1" baseline="0" dirty="0" smtClean="0"/>
              <a:t>(Ephesians 2:8-9), </a:t>
            </a:r>
            <a:r>
              <a:rPr lang="en-US" b="0" i="1" baseline="0" dirty="0" smtClean="0"/>
              <a:t>“For by grace you have been saved through faith, and that not of yourselves; it is the gift of God, </a:t>
            </a:r>
            <a:r>
              <a:rPr lang="en-US" b="0" i="1" baseline="30000" dirty="0" smtClean="0"/>
              <a:t>9</a:t>
            </a:r>
            <a:r>
              <a:rPr lang="en-US" b="0" i="1" baseline="0" dirty="0" smtClean="0"/>
              <a:t> not of works, lest anyone should boast..’”</a:t>
            </a:r>
          </a:p>
          <a:p>
            <a:pPr marL="0" indent="0">
              <a:buFont typeface="Arial" panose="020B0604020202020204" pitchFamily="34" charset="0"/>
              <a:buNone/>
            </a:pPr>
            <a:endParaRPr lang="en-US" b="0" i="1" baseline="0" dirty="0" smtClean="0"/>
          </a:p>
          <a:p>
            <a:pPr marL="0" indent="0">
              <a:buFont typeface="Arial" panose="020B0604020202020204" pitchFamily="34" charset="0"/>
              <a:buNone/>
            </a:pPr>
            <a:r>
              <a:rPr lang="en-US" b="1" baseline="0" dirty="0" smtClean="0"/>
              <a:t>(James 2:24), </a:t>
            </a:r>
            <a:r>
              <a:rPr lang="en-US" b="0" i="1" baseline="0" dirty="0" smtClean="0"/>
              <a:t>“You see then that a man is justified by works, and not by faith only.”</a:t>
            </a:r>
          </a:p>
          <a:p>
            <a:pPr marL="171450" indent="-171450">
              <a:buFont typeface="Arial" panose="020B0604020202020204" pitchFamily="34" charset="0"/>
              <a:buChar char="•"/>
            </a:pPr>
            <a:endParaRPr lang="en-US" dirty="0" smtClean="0"/>
          </a:p>
          <a:p>
            <a:pPr marL="628650" lvl="1" indent="-171450">
              <a:buFont typeface="Arial" panose="020B0604020202020204" pitchFamily="34" charset="0"/>
              <a:buChar char="•"/>
            </a:pPr>
            <a:r>
              <a:rPr lang="en-US" b="1" dirty="0" smtClean="0"/>
              <a:t>Claim:  </a:t>
            </a:r>
            <a:r>
              <a:rPr lang="en-US" dirty="0" smtClean="0"/>
              <a:t>Paul has</a:t>
            </a:r>
            <a:r>
              <a:rPr lang="en-US" baseline="0" dirty="0" smtClean="0"/>
              <a:t> a contradictory view of works to that of James.</a:t>
            </a:r>
          </a:p>
          <a:p>
            <a:pPr marL="628650" lvl="1" indent="-171450">
              <a:buFont typeface="Arial" panose="020B0604020202020204" pitchFamily="34" charset="0"/>
              <a:buChar char="•"/>
            </a:pPr>
            <a:r>
              <a:rPr lang="en-US" b="0" baseline="0" dirty="0" smtClean="0"/>
              <a:t>Reality:  Paul disproving the concept of salvation by merit; James proclaiming the nature of living faith.</a:t>
            </a:r>
            <a:endParaRPr lang="en-US" b="1" baseline="0" dirty="0" smtClean="0"/>
          </a:p>
          <a:p>
            <a:pPr marL="628650" lvl="1" indent="-171450">
              <a:buFont typeface="Arial" panose="020B0604020202020204" pitchFamily="34" charset="0"/>
              <a:buChar char="•"/>
            </a:pPr>
            <a:r>
              <a:rPr lang="en-US" baseline="0" dirty="0" smtClean="0"/>
              <a:t>If we look back to the fact that salvation is by Grace, and cannot be earned, but that God does require obedience on the part of man, there is no contradiction.</a:t>
            </a:r>
            <a:endParaRPr lang="en-US" dirty="0"/>
          </a:p>
        </p:txBody>
      </p:sp>
      <p:sp>
        <p:nvSpPr>
          <p:cNvPr id="4" name="Slide Number Placeholder 3"/>
          <p:cNvSpPr>
            <a:spLocks noGrp="1"/>
          </p:cNvSpPr>
          <p:nvPr>
            <p:ph type="sldNum" sz="quarter" idx="10"/>
          </p:nvPr>
        </p:nvSpPr>
        <p:spPr/>
        <p:txBody>
          <a:bodyPr/>
          <a:lstStyle/>
          <a:p>
            <a:fld id="{1AC941F5-25A6-4724-AD5F-CC2645BEAFDE}" type="slidenum">
              <a:rPr lang="en-US" smtClean="0"/>
              <a:t>13</a:t>
            </a:fld>
            <a:endParaRPr lang="en-US"/>
          </a:p>
        </p:txBody>
      </p:sp>
    </p:spTree>
    <p:extLst>
      <p:ext uri="{BB962C8B-B14F-4D97-AF65-F5344CB8AC3E}">
        <p14:creationId xmlns:p14="http://schemas.microsoft.com/office/powerpoint/2010/main" val="3800009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is especially</a:t>
            </a:r>
            <a:r>
              <a:rPr lang="en-US" b="1" baseline="0" dirty="0" smtClean="0"/>
              <a:t> the case with regard to the four gospels:</a:t>
            </a:r>
            <a:endParaRPr lang="en-US" b="1" dirty="0" smtClean="0"/>
          </a:p>
          <a:p>
            <a:endParaRPr lang="en-US" b="1" dirty="0" smtClean="0"/>
          </a:p>
          <a:p>
            <a:pPr marL="628650" lvl="1" indent="-171450">
              <a:buFont typeface="Arial" panose="020B0604020202020204" pitchFamily="34" charset="0"/>
              <a:buChar char="•"/>
            </a:pPr>
            <a:r>
              <a:rPr lang="en-US" b="1" dirty="0" smtClean="0"/>
              <a:t>Claim:  The gospels contradict each</a:t>
            </a:r>
            <a:r>
              <a:rPr lang="en-US" b="1" baseline="0" dirty="0" smtClean="0"/>
              <a:t> other with regard to chronology, and regarding details in the narratives:</a:t>
            </a:r>
            <a:endParaRPr lang="en-US" baseline="0" dirty="0" smtClean="0"/>
          </a:p>
          <a:p>
            <a:pPr marL="628650" lvl="1" indent="-171450">
              <a:buFont typeface="Arial" panose="020B0604020202020204" pitchFamily="34" charset="0"/>
              <a:buChar char="•"/>
            </a:pPr>
            <a:r>
              <a:rPr lang="en-US" b="0" baseline="0" dirty="0" smtClean="0"/>
              <a:t>We will look at a few of these, and we need to remember that the writing of strict historical chronologies is a more modern practice.</a:t>
            </a:r>
            <a:endParaRPr lang="en-US" b="1" baseline="0" dirty="0" smtClean="0"/>
          </a:p>
          <a:p>
            <a:pPr marL="628650" lvl="1" indent="-171450">
              <a:buFont typeface="Arial" panose="020B0604020202020204" pitchFamily="34" charset="0"/>
              <a:buChar char="•"/>
            </a:pPr>
            <a:r>
              <a:rPr lang="en-US" baseline="0" dirty="0" smtClean="0"/>
              <a:t>Matthew, for example, seems more interested in grouping narratives according to similarities rather than strict chronology (and the same is true to lesser extents with the other gospels as well).</a:t>
            </a:r>
          </a:p>
          <a:p>
            <a:pPr marL="628650" lvl="1" indent="-171450">
              <a:buFont typeface="Arial" panose="020B0604020202020204" pitchFamily="34" charset="0"/>
              <a:buChar char="•"/>
            </a:pPr>
            <a:r>
              <a:rPr lang="en-US" baseline="0" dirty="0" smtClean="0"/>
              <a:t>Too, the omission of details on the part of one or the others does not constitute discrepancy.</a:t>
            </a:r>
            <a:endParaRPr lang="en-US" dirty="0"/>
          </a:p>
        </p:txBody>
      </p:sp>
      <p:sp>
        <p:nvSpPr>
          <p:cNvPr id="4" name="Slide Number Placeholder 3"/>
          <p:cNvSpPr>
            <a:spLocks noGrp="1"/>
          </p:cNvSpPr>
          <p:nvPr>
            <p:ph type="sldNum" sz="quarter" idx="10"/>
          </p:nvPr>
        </p:nvSpPr>
        <p:spPr/>
        <p:txBody>
          <a:bodyPr/>
          <a:lstStyle/>
          <a:p>
            <a:fld id="{1AC941F5-25A6-4724-AD5F-CC2645BEAFDE}" type="slidenum">
              <a:rPr lang="en-US" smtClean="0"/>
              <a:t>14</a:t>
            </a:fld>
            <a:endParaRPr lang="en-US"/>
          </a:p>
        </p:txBody>
      </p:sp>
    </p:spTree>
    <p:extLst>
      <p:ext uri="{BB962C8B-B14F-4D97-AF65-F5344CB8AC3E}">
        <p14:creationId xmlns:p14="http://schemas.microsoft.com/office/powerpoint/2010/main" val="59024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Question:  How many bones in the human</a:t>
            </a:r>
            <a:r>
              <a:rPr lang="en-US" b="1" baseline="0" dirty="0" smtClean="0"/>
              <a:t> body?  It depends on how you reckon… Anatomists have given numbers:  204, 208, 240, 246.  No real contradiction, just a different way of counting.</a:t>
            </a:r>
          </a:p>
          <a:p>
            <a:endParaRPr lang="en-US" b="1" baseline="0" dirty="0" smtClean="0"/>
          </a:p>
          <a:p>
            <a:r>
              <a:rPr lang="en-US" b="1" baseline="0" dirty="0" smtClean="0"/>
              <a:t>Question:  What if I were to tell you it was 32 degrees outside?  FREEZING!  But, 32 </a:t>
            </a:r>
            <a:r>
              <a:rPr lang="en-US" b="1" baseline="0" dirty="0" err="1" smtClean="0"/>
              <a:t>Celcius</a:t>
            </a:r>
            <a:r>
              <a:rPr lang="en-US" b="1" baseline="0" dirty="0" smtClean="0"/>
              <a:t> is 90 </a:t>
            </a:r>
            <a:r>
              <a:rPr lang="en-US" b="1" baseline="0" dirty="0" err="1" smtClean="0"/>
              <a:t>Farenheit</a:t>
            </a:r>
            <a:endParaRPr lang="en-US" b="1" dirty="0" smtClean="0"/>
          </a:p>
          <a:p>
            <a:endParaRPr lang="en-US" b="1" dirty="0" smtClean="0"/>
          </a:p>
          <a:p>
            <a:r>
              <a:rPr lang="en-US" b="1" dirty="0" smtClean="0"/>
              <a:t>A</a:t>
            </a:r>
            <a:r>
              <a:rPr lang="en-US" b="1" baseline="0" dirty="0" smtClean="0"/>
              <a:t> simple </a:t>
            </a:r>
            <a:r>
              <a:rPr lang="en-US" b="1" dirty="0" smtClean="0"/>
              <a:t>example:</a:t>
            </a:r>
          </a:p>
          <a:p>
            <a:endParaRPr lang="en-US" b="1" dirty="0" smtClean="0"/>
          </a:p>
          <a:p>
            <a:pPr marL="628650" lvl="1" indent="-171450">
              <a:buFont typeface="Arial" panose="020B0604020202020204" pitchFamily="34" charset="0"/>
              <a:buChar char="•"/>
            </a:pPr>
            <a:r>
              <a:rPr lang="en-US" b="1" baseline="0" dirty="0" smtClean="0"/>
              <a:t>In Jewish reckoning, a child born in late December would be counted a year old on January 1.  Same way with days.</a:t>
            </a:r>
          </a:p>
          <a:p>
            <a:pPr marL="628650" lvl="1" indent="-171450">
              <a:buFont typeface="Arial" panose="020B0604020202020204" pitchFamily="34" charset="0"/>
              <a:buChar char="•"/>
            </a:pPr>
            <a:endParaRPr lang="en-US" b="1" baseline="0" dirty="0" smtClean="0"/>
          </a:p>
          <a:p>
            <a:pPr marL="628650" lvl="1" indent="-171450">
              <a:buFont typeface="Arial" panose="020B0604020202020204" pitchFamily="34" charset="0"/>
              <a:buChar char="•"/>
            </a:pPr>
            <a:r>
              <a:rPr lang="en-US" b="1" baseline="0" dirty="0" smtClean="0"/>
              <a:t>Jesus raised from the dead on the third day. (Jewish reckoning, any part of a day equals 1 day).</a:t>
            </a:r>
          </a:p>
          <a:p>
            <a:pPr marL="1085850" lvl="2" indent="-171450">
              <a:buFont typeface="Arial" panose="020B0604020202020204" pitchFamily="34" charset="0"/>
              <a:buChar char="•"/>
            </a:pPr>
            <a:r>
              <a:rPr lang="en-US" b="0" dirty="0" smtClean="0"/>
              <a:t>Was buried on Friday (near</a:t>
            </a:r>
            <a:r>
              <a:rPr lang="en-US" b="0" baseline="0" dirty="0" smtClean="0"/>
              <a:t> twilight) (1 day)</a:t>
            </a:r>
          </a:p>
          <a:p>
            <a:pPr marL="1085850" lvl="2" indent="-171450">
              <a:buFont typeface="Arial" panose="020B0604020202020204" pitchFamily="34" charset="0"/>
              <a:buChar char="•"/>
            </a:pPr>
            <a:r>
              <a:rPr lang="en-US" b="0" baseline="0" dirty="0" smtClean="0"/>
              <a:t>Was in the grave on the Sabbath (1 day)</a:t>
            </a:r>
          </a:p>
          <a:p>
            <a:pPr marL="1085850" lvl="2" indent="-171450">
              <a:buFont typeface="Arial" panose="020B0604020202020204" pitchFamily="34" charset="0"/>
              <a:buChar char="•"/>
            </a:pPr>
            <a:r>
              <a:rPr lang="en-US" b="0" baseline="0" dirty="0" smtClean="0"/>
              <a:t>Was raised from the dead sometime early on Sunday (1 day)</a:t>
            </a:r>
          </a:p>
          <a:p>
            <a:pPr marL="1085850" lvl="2" indent="-171450">
              <a:buFont typeface="Arial" panose="020B0604020202020204" pitchFamily="34" charset="0"/>
              <a:buChar char="•"/>
            </a:pPr>
            <a:r>
              <a:rPr lang="en-US" b="0" baseline="0" dirty="0" smtClean="0"/>
              <a:t>Total 3 days, though not 72 hours…</a:t>
            </a:r>
          </a:p>
          <a:p>
            <a:pPr marL="1085850" lvl="2"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1AC941F5-25A6-4724-AD5F-CC2645BEAFDE}" type="slidenum">
              <a:rPr lang="en-US" smtClean="0"/>
              <a:t>15</a:t>
            </a:fld>
            <a:endParaRPr lang="en-US"/>
          </a:p>
        </p:txBody>
      </p:sp>
    </p:spTree>
    <p:extLst>
      <p:ext uri="{BB962C8B-B14F-4D97-AF65-F5344CB8AC3E}">
        <p14:creationId xmlns:p14="http://schemas.microsoft.com/office/powerpoint/2010/main" val="742907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More broadly,</a:t>
            </a:r>
            <a:r>
              <a:rPr lang="en-US" b="1" baseline="0" dirty="0" smtClean="0"/>
              <a:t> an understanding of figures of speech that are present and common in scripture</a:t>
            </a:r>
            <a:endParaRPr lang="en-US" b="0" baseline="0" dirty="0" smtClean="0"/>
          </a:p>
          <a:p>
            <a:pPr marL="628650" lvl="1" indent="-171450">
              <a:buFont typeface="Arial" panose="020B0604020202020204" pitchFamily="34" charset="0"/>
              <a:buChar char="•"/>
            </a:pPr>
            <a:r>
              <a:rPr lang="en-US" b="0" baseline="0" dirty="0" smtClean="0"/>
              <a:t>Metaphor</a:t>
            </a:r>
          </a:p>
          <a:p>
            <a:pPr marL="628650" lvl="1" indent="-171450">
              <a:buFont typeface="Arial" panose="020B0604020202020204" pitchFamily="34" charset="0"/>
              <a:buChar char="•"/>
            </a:pPr>
            <a:r>
              <a:rPr lang="en-US" b="0" baseline="0" dirty="0" smtClean="0"/>
              <a:t>Hyperbole</a:t>
            </a:r>
          </a:p>
          <a:p>
            <a:pPr marL="628650" lvl="1" indent="-171450">
              <a:buFont typeface="Arial" panose="020B0604020202020204" pitchFamily="34" charset="0"/>
              <a:buChar char="•"/>
            </a:pPr>
            <a:r>
              <a:rPr lang="en-US" b="0" baseline="0" dirty="0" smtClean="0"/>
              <a:t>Parable</a:t>
            </a:r>
          </a:p>
          <a:p>
            <a:pPr marL="0" lvl="0" indent="0">
              <a:buFont typeface="Arial" panose="020B0604020202020204" pitchFamily="34" charset="0"/>
              <a:buNone/>
            </a:pPr>
            <a:endParaRPr lang="en-US" b="0" baseline="0" dirty="0" smtClean="0"/>
          </a:p>
          <a:p>
            <a:pPr marL="0" lvl="0" indent="0">
              <a:buFont typeface="Arial" panose="020B0604020202020204" pitchFamily="34" charset="0"/>
              <a:buNone/>
            </a:pPr>
            <a:r>
              <a:rPr lang="en-US" b="1" baseline="0" dirty="0" smtClean="0"/>
              <a:t>(Psalm 42:9), </a:t>
            </a:r>
            <a:r>
              <a:rPr lang="en-US" b="0" i="1" baseline="0" dirty="0" smtClean="0"/>
              <a:t>“I will say to </a:t>
            </a:r>
            <a:r>
              <a:rPr lang="en-US" b="0" i="1" u="sng" baseline="0" dirty="0" smtClean="0"/>
              <a:t>God my Rock</a:t>
            </a:r>
            <a:r>
              <a:rPr lang="en-US" b="0" i="1" baseline="0" dirty="0" smtClean="0"/>
              <a:t>, "Why have You forgotten me? Why do I go mourning because of the oppression of the enemy?"</a:t>
            </a:r>
          </a:p>
          <a:p>
            <a:pPr marL="0" lvl="0" indent="0">
              <a:buFont typeface="Arial" panose="020B0604020202020204" pitchFamily="34" charset="0"/>
              <a:buNone/>
            </a:pPr>
            <a:endParaRPr lang="en-US" b="0" baseline="0" dirty="0" smtClean="0"/>
          </a:p>
          <a:p>
            <a:pPr marL="0" lvl="0" indent="0">
              <a:buFont typeface="Arial" panose="020B0604020202020204" pitchFamily="34" charset="0"/>
              <a:buNone/>
            </a:pPr>
            <a:r>
              <a:rPr lang="en-US" b="1" baseline="0" dirty="0" smtClean="0"/>
              <a:t>(Psalm 91:4), </a:t>
            </a:r>
            <a:r>
              <a:rPr lang="en-US" b="0" i="1" baseline="0" dirty="0" smtClean="0"/>
              <a:t>“He shall cover you with </a:t>
            </a:r>
            <a:r>
              <a:rPr lang="en-US" b="0" i="1" u="sng" baseline="0" dirty="0" smtClean="0"/>
              <a:t>His feathers</a:t>
            </a:r>
            <a:r>
              <a:rPr lang="en-US" b="0" i="1" baseline="0" dirty="0" smtClean="0"/>
              <a:t>, and under </a:t>
            </a:r>
            <a:r>
              <a:rPr lang="en-US" b="0" i="1" u="sng" baseline="0" dirty="0" smtClean="0"/>
              <a:t>His wings </a:t>
            </a:r>
            <a:r>
              <a:rPr lang="en-US" b="0" i="1" baseline="0" dirty="0" smtClean="0"/>
              <a:t>you shall take refuge; His truth shall be your shield and buckler.</a:t>
            </a:r>
            <a:endParaRPr lang="en-US" b="0" i="1" dirty="0" smtClean="0"/>
          </a:p>
          <a:p>
            <a:pPr marL="0" lvl="0" indent="0">
              <a:buFont typeface="Arial" panose="020B0604020202020204" pitchFamily="34" charset="0"/>
              <a:buNone/>
            </a:pPr>
            <a:endParaRPr lang="en-US" b="0" baseline="0" dirty="0" smtClean="0"/>
          </a:p>
          <a:p>
            <a:pPr marL="0" lvl="0" indent="0">
              <a:buFont typeface="Arial" panose="020B0604020202020204" pitchFamily="34" charset="0"/>
              <a:buNone/>
            </a:pPr>
            <a:r>
              <a:rPr lang="en-US" b="1" baseline="0" dirty="0" smtClean="0"/>
              <a:t>Important to understand context, including:</a:t>
            </a:r>
          </a:p>
          <a:p>
            <a:pPr marL="628650" lvl="1" indent="-171450">
              <a:buFont typeface="Arial" panose="020B0604020202020204" pitchFamily="34" charset="0"/>
              <a:buChar char="•"/>
            </a:pPr>
            <a:r>
              <a:rPr lang="en-US" b="0" baseline="0" dirty="0" smtClean="0"/>
              <a:t>Who is doing the writing.  Who he is writing to.  The purpose of the writing.  The culture of the writer and his audience.</a:t>
            </a:r>
          </a:p>
        </p:txBody>
      </p:sp>
      <p:sp>
        <p:nvSpPr>
          <p:cNvPr id="4" name="Slide Number Placeholder 3"/>
          <p:cNvSpPr>
            <a:spLocks noGrp="1"/>
          </p:cNvSpPr>
          <p:nvPr>
            <p:ph type="sldNum" sz="quarter" idx="10"/>
          </p:nvPr>
        </p:nvSpPr>
        <p:spPr/>
        <p:txBody>
          <a:bodyPr/>
          <a:lstStyle/>
          <a:p>
            <a:fld id="{1AC941F5-25A6-4724-AD5F-CC2645BEAFDE}" type="slidenum">
              <a:rPr lang="en-US" smtClean="0"/>
              <a:t>16</a:t>
            </a:fld>
            <a:endParaRPr lang="en-US"/>
          </a:p>
        </p:txBody>
      </p:sp>
    </p:spTree>
    <p:extLst>
      <p:ext uri="{BB962C8B-B14F-4D97-AF65-F5344CB8AC3E}">
        <p14:creationId xmlns:p14="http://schemas.microsoft.com/office/powerpoint/2010/main" val="1499312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Some examples</a:t>
            </a:r>
            <a:r>
              <a:rPr lang="en-US" b="1" baseline="0" dirty="0" smtClean="0"/>
              <a:t>:</a:t>
            </a:r>
            <a:endParaRPr lang="en-US" b="1" dirty="0" smtClean="0"/>
          </a:p>
          <a:p>
            <a:endParaRPr lang="en-US" b="1" dirty="0" smtClean="0"/>
          </a:p>
          <a:p>
            <a:pPr marL="628650" lvl="1" indent="-171450">
              <a:buFont typeface="Arial" panose="020B0604020202020204" pitchFamily="34" charset="0"/>
              <a:buChar char="•"/>
            </a:pPr>
            <a:r>
              <a:rPr lang="en-US" b="1" dirty="0" smtClean="0"/>
              <a:t>Jacob and Israel</a:t>
            </a:r>
            <a:r>
              <a:rPr lang="en-US" b="1" baseline="0" dirty="0" smtClean="0"/>
              <a:t> refer to the same person</a:t>
            </a:r>
            <a:r>
              <a:rPr lang="en-US" b="0" baseline="0" dirty="0"/>
              <a:t> </a:t>
            </a:r>
            <a:r>
              <a:rPr lang="en-US" b="0" baseline="0" dirty="0" smtClean="0"/>
              <a:t> (As well as the nation which descended from him)</a:t>
            </a:r>
          </a:p>
          <a:p>
            <a:pPr marL="628650" lvl="1" indent="-171450">
              <a:buFont typeface="Arial" panose="020B0604020202020204" pitchFamily="34" charset="0"/>
              <a:buChar char="•"/>
            </a:pPr>
            <a:r>
              <a:rPr lang="en-US" b="1" baseline="0" dirty="0" smtClean="0"/>
              <a:t>Esau and Edom </a:t>
            </a:r>
            <a:r>
              <a:rPr lang="en-US" b="0" baseline="0" dirty="0" smtClean="0"/>
              <a:t>(As well as the nation/people which descended from him)</a:t>
            </a:r>
          </a:p>
          <a:p>
            <a:pPr marL="628650" lvl="1" indent="-171450">
              <a:buFont typeface="Arial" panose="020B0604020202020204" pitchFamily="34" charset="0"/>
              <a:buChar char="•"/>
            </a:pPr>
            <a:r>
              <a:rPr lang="en-US" b="0" baseline="0" dirty="0" smtClean="0"/>
              <a:t>Gideon/</a:t>
            </a:r>
            <a:r>
              <a:rPr lang="en-US" b="0" baseline="0" dirty="0" err="1" smtClean="0"/>
              <a:t>Jerubbaal</a:t>
            </a:r>
            <a:r>
              <a:rPr lang="en-US" b="0" baseline="0" dirty="0" smtClean="0"/>
              <a:t>; </a:t>
            </a:r>
            <a:r>
              <a:rPr lang="en-US" b="0" baseline="0" dirty="0" err="1" smtClean="0"/>
              <a:t>Hoshea</a:t>
            </a:r>
            <a:r>
              <a:rPr lang="en-US" b="0" baseline="0" dirty="0" smtClean="0"/>
              <a:t>/</a:t>
            </a:r>
            <a:r>
              <a:rPr lang="en-US" b="0" baseline="0" dirty="0" err="1" smtClean="0"/>
              <a:t>Oshea</a:t>
            </a:r>
            <a:r>
              <a:rPr lang="en-US" b="0" baseline="0" dirty="0" smtClean="0"/>
              <a:t>; Jehoshua/Joshua</a:t>
            </a:r>
          </a:p>
          <a:p>
            <a:pPr marL="628650" lvl="1" indent="-171450">
              <a:buFont typeface="Arial" panose="020B0604020202020204" pitchFamily="34" charset="0"/>
              <a:buChar char="•"/>
            </a:pPr>
            <a:r>
              <a:rPr lang="en-US" b="0" baseline="0" dirty="0" smtClean="0"/>
              <a:t>In New Testament:  Simon/Peter;  Joseph/</a:t>
            </a:r>
            <a:r>
              <a:rPr lang="en-US" b="0" baseline="0" dirty="0" err="1" smtClean="0"/>
              <a:t>Barsabas</a:t>
            </a:r>
            <a:r>
              <a:rPr lang="en-US" b="0" baseline="0" dirty="0" smtClean="0"/>
              <a:t>/Justus</a:t>
            </a:r>
            <a:endParaRPr lang="en-US" b="1" baseline="0" dirty="0" smtClean="0"/>
          </a:p>
        </p:txBody>
      </p:sp>
      <p:sp>
        <p:nvSpPr>
          <p:cNvPr id="4" name="Slide Number Placeholder 3"/>
          <p:cNvSpPr>
            <a:spLocks noGrp="1"/>
          </p:cNvSpPr>
          <p:nvPr>
            <p:ph type="sldNum" sz="quarter" idx="10"/>
          </p:nvPr>
        </p:nvSpPr>
        <p:spPr/>
        <p:txBody>
          <a:bodyPr/>
          <a:lstStyle/>
          <a:p>
            <a:fld id="{1AC941F5-25A6-4724-AD5F-CC2645BEAFDE}" type="slidenum">
              <a:rPr lang="en-US" smtClean="0"/>
              <a:t>17</a:t>
            </a:fld>
            <a:endParaRPr lang="en-US"/>
          </a:p>
        </p:txBody>
      </p:sp>
    </p:spTree>
    <p:extLst>
      <p:ext uri="{BB962C8B-B14F-4D97-AF65-F5344CB8AC3E}">
        <p14:creationId xmlns:p14="http://schemas.microsoft.com/office/powerpoint/2010/main" val="3240290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3639AD-F298-4157-8F92-3588E9490842}"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0BC98-8078-4DF6-A9BB-718BFF9B23E9}" type="slidenum">
              <a:rPr lang="en-US" smtClean="0"/>
              <a:t>‹#›</a:t>
            </a:fld>
            <a:endParaRPr lang="en-US"/>
          </a:p>
        </p:txBody>
      </p:sp>
    </p:spTree>
    <p:extLst>
      <p:ext uri="{BB962C8B-B14F-4D97-AF65-F5344CB8AC3E}">
        <p14:creationId xmlns:p14="http://schemas.microsoft.com/office/powerpoint/2010/main" val="236985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3639AD-F298-4157-8F92-3588E9490842}"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0BC98-8078-4DF6-A9BB-718BFF9B23E9}" type="slidenum">
              <a:rPr lang="en-US" smtClean="0"/>
              <a:t>‹#›</a:t>
            </a:fld>
            <a:endParaRPr lang="en-US"/>
          </a:p>
        </p:txBody>
      </p:sp>
    </p:spTree>
    <p:extLst>
      <p:ext uri="{BB962C8B-B14F-4D97-AF65-F5344CB8AC3E}">
        <p14:creationId xmlns:p14="http://schemas.microsoft.com/office/powerpoint/2010/main" val="206340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3639AD-F298-4157-8F92-3588E9490842}"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0BC98-8078-4DF6-A9BB-718BFF9B23E9}" type="slidenum">
              <a:rPr lang="en-US" smtClean="0"/>
              <a:t>‹#›</a:t>
            </a:fld>
            <a:endParaRPr lang="en-US"/>
          </a:p>
        </p:txBody>
      </p:sp>
    </p:spTree>
    <p:extLst>
      <p:ext uri="{BB962C8B-B14F-4D97-AF65-F5344CB8AC3E}">
        <p14:creationId xmlns:p14="http://schemas.microsoft.com/office/powerpoint/2010/main" val="184425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3639AD-F298-4157-8F92-3588E9490842}"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0BC98-8078-4DF6-A9BB-718BFF9B23E9}" type="slidenum">
              <a:rPr lang="en-US" smtClean="0"/>
              <a:t>‹#›</a:t>
            </a:fld>
            <a:endParaRPr lang="en-US"/>
          </a:p>
        </p:txBody>
      </p:sp>
    </p:spTree>
    <p:extLst>
      <p:ext uri="{BB962C8B-B14F-4D97-AF65-F5344CB8AC3E}">
        <p14:creationId xmlns:p14="http://schemas.microsoft.com/office/powerpoint/2010/main" val="386570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639AD-F298-4157-8F92-3588E9490842}"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0BC98-8078-4DF6-A9BB-718BFF9B23E9}" type="slidenum">
              <a:rPr lang="en-US" smtClean="0"/>
              <a:t>‹#›</a:t>
            </a:fld>
            <a:endParaRPr lang="en-US"/>
          </a:p>
        </p:txBody>
      </p:sp>
    </p:spTree>
    <p:extLst>
      <p:ext uri="{BB962C8B-B14F-4D97-AF65-F5344CB8AC3E}">
        <p14:creationId xmlns:p14="http://schemas.microsoft.com/office/powerpoint/2010/main" val="2910140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3639AD-F298-4157-8F92-3588E9490842}" type="datetimeFigureOut">
              <a:rPr lang="en-US" smtClean="0"/>
              <a:t>12/30/2015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0BC98-8078-4DF6-A9BB-718BFF9B23E9}" type="slidenum">
              <a:rPr lang="en-US" smtClean="0"/>
              <a:t>‹#›</a:t>
            </a:fld>
            <a:endParaRPr lang="en-US"/>
          </a:p>
        </p:txBody>
      </p:sp>
    </p:spTree>
    <p:extLst>
      <p:ext uri="{BB962C8B-B14F-4D97-AF65-F5344CB8AC3E}">
        <p14:creationId xmlns:p14="http://schemas.microsoft.com/office/powerpoint/2010/main" val="123228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3639AD-F298-4157-8F92-3588E9490842}" type="datetimeFigureOut">
              <a:rPr lang="en-US" smtClean="0"/>
              <a:t>12/30/2015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D0BC98-8078-4DF6-A9BB-718BFF9B23E9}" type="slidenum">
              <a:rPr lang="en-US" smtClean="0"/>
              <a:t>‹#›</a:t>
            </a:fld>
            <a:endParaRPr lang="en-US"/>
          </a:p>
        </p:txBody>
      </p:sp>
    </p:spTree>
    <p:extLst>
      <p:ext uri="{BB962C8B-B14F-4D97-AF65-F5344CB8AC3E}">
        <p14:creationId xmlns:p14="http://schemas.microsoft.com/office/powerpoint/2010/main" val="2664702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3639AD-F298-4157-8F92-3588E9490842}" type="datetimeFigureOut">
              <a:rPr lang="en-US" smtClean="0"/>
              <a:t>12/30/2015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D0BC98-8078-4DF6-A9BB-718BFF9B23E9}" type="slidenum">
              <a:rPr lang="en-US" smtClean="0"/>
              <a:t>‹#›</a:t>
            </a:fld>
            <a:endParaRPr lang="en-US"/>
          </a:p>
        </p:txBody>
      </p:sp>
    </p:spTree>
    <p:extLst>
      <p:ext uri="{BB962C8B-B14F-4D97-AF65-F5344CB8AC3E}">
        <p14:creationId xmlns:p14="http://schemas.microsoft.com/office/powerpoint/2010/main" val="284651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639AD-F298-4157-8F92-3588E9490842}" type="datetimeFigureOut">
              <a:rPr lang="en-US" smtClean="0"/>
              <a:t>12/30/2015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D0BC98-8078-4DF6-A9BB-718BFF9B23E9}" type="slidenum">
              <a:rPr lang="en-US" smtClean="0"/>
              <a:t>‹#›</a:t>
            </a:fld>
            <a:endParaRPr lang="en-US"/>
          </a:p>
        </p:txBody>
      </p:sp>
    </p:spTree>
    <p:extLst>
      <p:ext uri="{BB962C8B-B14F-4D97-AF65-F5344CB8AC3E}">
        <p14:creationId xmlns:p14="http://schemas.microsoft.com/office/powerpoint/2010/main" val="247653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639AD-F298-4157-8F92-3588E9490842}" type="datetimeFigureOut">
              <a:rPr lang="en-US" smtClean="0"/>
              <a:t>12/30/2015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0BC98-8078-4DF6-A9BB-718BFF9B23E9}" type="slidenum">
              <a:rPr lang="en-US" smtClean="0"/>
              <a:t>‹#›</a:t>
            </a:fld>
            <a:endParaRPr lang="en-US"/>
          </a:p>
        </p:txBody>
      </p:sp>
    </p:spTree>
    <p:extLst>
      <p:ext uri="{BB962C8B-B14F-4D97-AF65-F5344CB8AC3E}">
        <p14:creationId xmlns:p14="http://schemas.microsoft.com/office/powerpoint/2010/main" val="42748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639AD-F298-4157-8F92-3588E9490842}" type="datetimeFigureOut">
              <a:rPr lang="en-US" smtClean="0"/>
              <a:t>12/30/2015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0BC98-8078-4DF6-A9BB-718BFF9B23E9}" type="slidenum">
              <a:rPr lang="en-US" smtClean="0"/>
              <a:t>‹#›</a:t>
            </a:fld>
            <a:endParaRPr lang="en-US"/>
          </a:p>
        </p:txBody>
      </p:sp>
    </p:spTree>
    <p:extLst>
      <p:ext uri="{BB962C8B-B14F-4D97-AF65-F5344CB8AC3E}">
        <p14:creationId xmlns:p14="http://schemas.microsoft.com/office/powerpoint/2010/main" val="276342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639AD-F298-4157-8F92-3588E9490842}" type="datetimeFigureOut">
              <a:rPr lang="en-US" smtClean="0"/>
              <a:t>12/30/2015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0BC98-8078-4DF6-A9BB-718BFF9B23E9}" type="slidenum">
              <a:rPr lang="en-US" smtClean="0"/>
              <a:t>‹#›</a:t>
            </a:fld>
            <a:endParaRPr lang="en-US"/>
          </a:p>
        </p:txBody>
      </p:sp>
    </p:spTree>
    <p:extLst>
      <p:ext uri="{BB962C8B-B14F-4D97-AF65-F5344CB8AC3E}">
        <p14:creationId xmlns:p14="http://schemas.microsoft.com/office/powerpoint/2010/main" val="827066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179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55576"/>
            <a:ext cx="8485094" cy="925791"/>
          </a:xfrm>
        </p:spPr>
        <p:txBody>
          <a:bodyPr>
            <a:normAutofit/>
          </a:bodyPr>
          <a:lstStyle/>
          <a:p>
            <a:r>
              <a:rPr lang="en-US" dirty="0" smtClean="0">
                <a:latin typeface="Harrington" panose="04040505050A02020702" pitchFamily="82" charset="0"/>
              </a:rPr>
              <a:t>Claim: Biblical Self-Contradiction</a:t>
            </a:r>
            <a:endParaRPr lang="en-US" dirty="0">
              <a:latin typeface="Harrington" panose="04040505050A02020702" pitchFamily="82" charset="0"/>
            </a:endParaRPr>
          </a:p>
        </p:txBody>
      </p:sp>
      <p:sp>
        <p:nvSpPr>
          <p:cNvPr id="3" name="Content Placeholder 2"/>
          <p:cNvSpPr>
            <a:spLocks noGrp="1"/>
          </p:cNvSpPr>
          <p:nvPr>
            <p:ph idx="1"/>
          </p:nvPr>
        </p:nvSpPr>
        <p:spPr>
          <a:xfrm>
            <a:off x="524434" y="1257300"/>
            <a:ext cx="8108577" cy="5200650"/>
          </a:xfrm>
        </p:spPr>
        <p:txBody>
          <a:bodyPr>
            <a:normAutofit/>
          </a:bodyPr>
          <a:lstStyle/>
          <a:p>
            <a:pPr marL="0" lvl="0" indent="0">
              <a:buNone/>
            </a:pPr>
            <a:r>
              <a:rPr lang="en-US" sz="3200" b="1" dirty="0" smtClean="0"/>
              <a:t>Not Dealt with in previous lessons:</a:t>
            </a:r>
          </a:p>
          <a:p>
            <a:pPr marL="860425" lvl="1" indent="-403225"/>
            <a:r>
              <a:rPr lang="en-US" sz="3200" dirty="0" smtClean="0"/>
              <a:t>Alleged discrepancies in the Bible regarding purported historical events, conversations, etc. (Example: the two genealogies of Jesus in Matthew &amp; Luke)</a:t>
            </a:r>
          </a:p>
          <a:p>
            <a:pPr marL="860425" lvl="1" indent="-403225"/>
            <a:r>
              <a:rPr lang="en-US" sz="3200" dirty="0" smtClean="0"/>
              <a:t>Alleged contradictory doctrines.  (Example: James teaching regarding “works” in James 2 as compared to Paul’s in Ephesians 2:8-9)</a:t>
            </a:r>
          </a:p>
          <a:p>
            <a:pPr marL="860425" lvl="1" indent="-403225"/>
            <a:r>
              <a:rPr lang="en-US" sz="3200" dirty="0" smtClean="0"/>
              <a:t>In this lesson we will deal with some of these claimed self-contradictions</a:t>
            </a:r>
            <a:endParaRPr lang="en-US" sz="3200" dirty="0"/>
          </a:p>
          <a:p>
            <a:pPr marL="349250" indent="-349250"/>
            <a:endParaRPr lang="en-US" sz="3200" dirty="0"/>
          </a:p>
        </p:txBody>
      </p:sp>
    </p:spTree>
    <p:extLst>
      <p:ext uri="{BB962C8B-B14F-4D97-AF65-F5344CB8AC3E}">
        <p14:creationId xmlns:p14="http://schemas.microsoft.com/office/powerpoint/2010/main" val="11090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55576"/>
            <a:ext cx="8485094" cy="925791"/>
          </a:xfrm>
        </p:spPr>
        <p:txBody>
          <a:bodyPr>
            <a:normAutofit/>
          </a:bodyPr>
          <a:lstStyle/>
          <a:p>
            <a:r>
              <a:rPr lang="en-US" dirty="0" smtClean="0">
                <a:latin typeface="Harrington" panose="04040505050A02020702" pitchFamily="82" charset="0"/>
              </a:rPr>
              <a:t>Why Perceived Errors Exist</a:t>
            </a:r>
            <a:endParaRPr lang="en-US" dirty="0">
              <a:latin typeface="Harrington" panose="04040505050A02020702" pitchFamily="82" charset="0"/>
            </a:endParaRPr>
          </a:p>
        </p:txBody>
      </p:sp>
      <p:sp>
        <p:nvSpPr>
          <p:cNvPr id="3" name="Content Placeholder 2"/>
          <p:cNvSpPr>
            <a:spLocks noGrp="1"/>
          </p:cNvSpPr>
          <p:nvPr>
            <p:ph idx="1"/>
          </p:nvPr>
        </p:nvSpPr>
        <p:spPr>
          <a:xfrm>
            <a:off x="524434" y="1081367"/>
            <a:ext cx="8108577" cy="5376583"/>
          </a:xfrm>
        </p:spPr>
        <p:txBody>
          <a:bodyPr>
            <a:normAutofit/>
          </a:bodyPr>
          <a:lstStyle/>
          <a:p>
            <a:pPr marL="0" lvl="0" indent="0">
              <a:buNone/>
            </a:pPr>
            <a:r>
              <a:rPr lang="en-US" sz="3200" b="1" dirty="0" smtClean="0"/>
              <a:t>A difference in Dates:</a:t>
            </a:r>
          </a:p>
          <a:p>
            <a:pPr marL="0" lvl="1" indent="288925">
              <a:buNone/>
            </a:pPr>
            <a:r>
              <a:rPr lang="en-US" sz="3200" dirty="0" smtClean="0"/>
              <a:t>“Many of the so-called discrepancies are obviously attributable to </a:t>
            </a:r>
            <a:r>
              <a:rPr lang="en-US" sz="3200" i="1" dirty="0" smtClean="0"/>
              <a:t>a difference in the dates</a:t>
            </a:r>
            <a:r>
              <a:rPr lang="en-US" sz="3200" dirty="0" smtClean="0"/>
              <a:t> of the discordant passages.  Nothing is more common than that a description or statement, true and pertinent at one time, should at a later period, and in a different state of affairs, be found irrelevant or inaccurate.”</a:t>
            </a:r>
          </a:p>
          <a:p>
            <a:pPr marL="457200" lvl="1" indent="0" algn="r">
              <a:buNone/>
            </a:pPr>
            <a:r>
              <a:rPr lang="en-US" sz="3200" dirty="0" smtClean="0"/>
              <a:t>(</a:t>
            </a:r>
            <a:r>
              <a:rPr lang="en-US" sz="3200" i="1" dirty="0" smtClean="0"/>
              <a:t>Alleged Discrepancies of the Bible</a:t>
            </a:r>
            <a:r>
              <a:rPr lang="en-US" sz="3200" dirty="0" smtClean="0"/>
              <a:t>, </a:t>
            </a:r>
            <a:br>
              <a:rPr lang="en-US" sz="3200" dirty="0" smtClean="0"/>
            </a:br>
            <a:r>
              <a:rPr lang="en-US" sz="3200" dirty="0" smtClean="0"/>
              <a:t>John W. Haley, page 3)</a:t>
            </a:r>
            <a:endParaRPr lang="en-US" sz="3200" dirty="0"/>
          </a:p>
          <a:p>
            <a:pPr marL="349250" indent="-349250"/>
            <a:endParaRPr lang="en-US" sz="3200" dirty="0"/>
          </a:p>
        </p:txBody>
      </p:sp>
    </p:spTree>
    <p:extLst>
      <p:ext uri="{BB962C8B-B14F-4D97-AF65-F5344CB8AC3E}">
        <p14:creationId xmlns:p14="http://schemas.microsoft.com/office/powerpoint/2010/main" val="240940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55576"/>
            <a:ext cx="8485094" cy="925791"/>
          </a:xfrm>
        </p:spPr>
        <p:txBody>
          <a:bodyPr>
            <a:normAutofit/>
          </a:bodyPr>
          <a:lstStyle/>
          <a:p>
            <a:r>
              <a:rPr lang="en-US" dirty="0" smtClean="0">
                <a:latin typeface="Harrington" panose="04040505050A02020702" pitchFamily="82" charset="0"/>
              </a:rPr>
              <a:t>Why Perceived Errors Exist</a:t>
            </a:r>
            <a:endParaRPr lang="en-US" dirty="0">
              <a:latin typeface="Harrington" panose="04040505050A02020702" pitchFamily="82" charset="0"/>
            </a:endParaRPr>
          </a:p>
        </p:txBody>
      </p:sp>
      <p:sp>
        <p:nvSpPr>
          <p:cNvPr id="3" name="Content Placeholder 2"/>
          <p:cNvSpPr>
            <a:spLocks noGrp="1"/>
          </p:cNvSpPr>
          <p:nvPr>
            <p:ph idx="1"/>
          </p:nvPr>
        </p:nvSpPr>
        <p:spPr>
          <a:xfrm>
            <a:off x="524434" y="1081367"/>
            <a:ext cx="8108577" cy="5560065"/>
          </a:xfrm>
        </p:spPr>
        <p:txBody>
          <a:bodyPr>
            <a:normAutofit/>
          </a:bodyPr>
          <a:lstStyle/>
          <a:p>
            <a:pPr marL="0" lvl="0" indent="0">
              <a:buNone/>
            </a:pPr>
            <a:r>
              <a:rPr lang="en-US" sz="3200" b="1" dirty="0" smtClean="0"/>
              <a:t>A difference in authorship:</a:t>
            </a:r>
          </a:p>
          <a:p>
            <a:pPr marL="0" lvl="1" indent="336550">
              <a:buNone/>
            </a:pPr>
            <a:r>
              <a:rPr lang="en-US" sz="3200" dirty="0" smtClean="0"/>
              <a:t>“The question of the respective authorship of conflicting texts is an important one:  ‘Whose are these sayings?’ ‘Are they recorded as inspired language, or is one or more of them inserted as a mere matter of history?’ ‘Does the sacred writer endorse, or simply narrate, these statements?’  The answer to these simple questions will often be the only solution which the supposed discrepancy needs.”</a:t>
            </a:r>
          </a:p>
          <a:p>
            <a:pPr marL="457200" lvl="1" indent="0" algn="r">
              <a:buNone/>
            </a:pPr>
            <a:r>
              <a:rPr lang="en-US" sz="3200" dirty="0" smtClean="0"/>
              <a:t>(</a:t>
            </a:r>
            <a:r>
              <a:rPr lang="en-US" sz="3200" i="1" dirty="0" smtClean="0"/>
              <a:t>ibid.</a:t>
            </a:r>
            <a:r>
              <a:rPr lang="en-US" sz="3200" dirty="0" smtClean="0"/>
              <a:t>, John W. Haley, page 6)</a:t>
            </a:r>
            <a:endParaRPr lang="en-US" sz="3200" dirty="0"/>
          </a:p>
          <a:p>
            <a:pPr marL="349250" indent="-349250"/>
            <a:endParaRPr lang="en-US" sz="3200" dirty="0"/>
          </a:p>
        </p:txBody>
      </p:sp>
    </p:spTree>
    <p:extLst>
      <p:ext uri="{BB962C8B-B14F-4D97-AF65-F5344CB8AC3E}">
        <p14:creationId xmlns:p14="http://schemas.microsoft.com/office/powerpoint/2010/main" val="414492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55576"/>
            <a:ext cx="8485094" cy="925791"/>
          </a:xfrm>
        </p:spPr>
        <p:txBody>
          <a:bodyPr>
            <a:normAutofit/>
          </a:bodyPr>
          <a:lstStyle/>
          <a:p>
            <a:r>
              <a:rPr lang="en-US" dirty="0" smtClean="0">
                <a:latin typeface="Harrington" panose="04040505050A02020702" pitchFamily="82" charset="0"/>
              </a:rPr>
              <a:t>Why Perceived Errors Exist</a:t>
            </a:r>
            <a:endParaRPr lang="en-US" dirty="0">
              <a:latin typeface="Harrington" panose="04040505050A02020702" pitchFamily="82" charset="0"/>
            </a:endParaRPr>
          </a:p>
        </p:txBody>
      </p:sp>
      <p:sp>
        <p:nvSpPr>
          <p:cNvPr id="3" name="Content Placeholder 2"/>
          <p:cNvSpPr>
            <a:spLocks noGrp="1"/>
          </p:cNvSpPr>
          <p:nvPr>
            <p:ph idx="1"/>
          </p:nvPr>
        </p:nvSpPr>
        <p:spPr>
          <a:xfrm>
            <a:off x="524434" y="1081367"/>
            <a:ext cx="8108577" cy="5560065"/>
          </a:xfrm>
        </p:spPr>
        <p:txBody>
          <a:bodyPr>
            <a:normAutofit/>
          </a:bodyPr>
          <a:lstStyle/>
          <a:p>
            <a:pPr marL="0" lvl="0" indent="0">
              <a:buNone/>
            </a:pPr>
            <a:r>
              <a:rPr lang="en-US" sz="3200" b="1" dirty="0" smtClean="0"/>
              <a:t>Differences in stand-point or of object:</a:t>
            </a:r>
          </a:p>
          <a:p>
            <a:pPr marL="0" lvl="1" indent="336550">
              <a:buNone/>
            </a:pPr>
            <a:r>
              <a:rPr lang="en-US" sz="3200" dirty="0" smtClean="0"/>
              <a:t>“Often, in looking from different positions, or at different objects, we follow lines of thought, or employ language, which seems inconsistent with something elsewhere propounded by us; yet there may be no real inconsistency in the case... Sometimes these aspects or relations may seem inconsistent or incompatible with each other; yet, if we trace back the divergent rays to their source, we shall find that they meet in a common center.”</a:t>
            </a:r>
          </a:p>
          <a:p>
            <a:pPr marL="457200" lvl="1" indent="0" algn="r">
              <a:buNone/>
            </a:pPr>
            <a:r>
              <a:rPr lang="en-US" sz="3200" dirty="0" smtClean="0"/>
              <a:t>(</a:t>
            </a:r>
            <a:r>
              <a:rPr lang="en-US" sz="3200" i="1" dirty="0" smtClean="0"/>
              <a:t>ibid.</a:t>
            </a:r>
            <a:r>
              <a:rPr lang="en-US" sz="3200" dirty="0" smtClean="0"/>
              <a:t>, John W. Haley, page 7-8)</a:t>
            </a:r>
            <a:endParaRPr lang="en-US" sz="3200" dirty="0"/>
          </a:p>
          <a:p>
            <a:pPr marL="349250" indent="-349250"/>
            <a:endParaRPr lang="en-US" sz="3200" dirty="0"/>
          </a:p>
        </p:txBody>
      </p:sp>
    </p:spTree>
    <p:extLst>
      <p:ext uri="{BB962C8B-B14F-4D97-AF65-F5344CB8AC3E}">
        <p14:creationId xmlns:p14="http://schemas.microsoft.com/office/powerpoint/2010/main" val="227824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55576"/>
            <a:ext cx="8485094" cy="925791"/>
          </a:xfrm>
        </p:spPr>
        <p:txBody>
          <a:bodyPr>
            <a:normAutofit/>
          </a:bodyPr>
          <a:lstStyle/>
          <a:p>
            <a:r>
              <a:rPr lang="en-US" dirty="0" smtClean="0">
                <a:latin typeface="Harrington" panose="04040505050A02020702" pitchFamily="82" charset="0"/>
              </a:rPr>
              <a:t>Why Perceived Errors Exist</a:t>
            </a:r>
            <a:endParaRPr lang="en-US" dirty="0">
              <a:latin typeface="Harrington" panose="04040505050A02020702" pitchFamily="82" charset="0"/>
            </a:endParaRPr>
          </a:p>
        </p:txBody>
      </p:sp>
      <p:sp>
        <p:nvSpPr>
          <p:cNvPr id="3" name="Content Placeholder 2"/>
          <p:cNvSpPr>
            <a:spLocks noGrp="1"/>
          </p:cNvSpPr>
          <p:nvPr>
            <p:ph idx="1"/>
          </p:nvPr>
        </p:nvSpPr>
        <p:spPr>
          <a:xfrm>
            <a:off x="524434" y="1081367"/>
            <a:ext cx="8108577" cy="5560065"/>
          </a:xfrm>
        </p:spPr>
        <p:txBody>
          <a:bodyPr>
            <a:normAutofit lnSpcReduction="10000"/>
          </a:bodyPr>
          <a:lstStyle/>
          <a:p>
            <a:pPr marL="0" lvl="0" indent="0">
              <a:buNone/>
            </a:pPr>
            <a:r>
              <a:rPr lang="en-US" sz="3200" b="1" dirty="0" smtClean="0"/>
              <a:t>Differences in principles &amp; methods of arrangement (esp. of a historical character):</a:t>
            </a:r>
          </a:p>
          <a:p>
            <a:pPr marL="0" lvl="1" indent="336550">
              <a:buNone/>
            </a:pPr>
            <a:r>
              <a:rPr lang="en-US" sz="3200" dirty="0" smtClean="0"/>
              <a:t>“One writer follows the strict chronological order; another disposes his materials according to the principle of association of ideas. One writes history minutely and consecutively; another omits, condenses, or expands to suit his purpose.  From the pen of one writer we receive an orderly, well-constructed biography; another gives us merely a series of anecdotes, grouped so as to illustrate some trait, sentiment, or habit of the person described.”</a:t>
            </a:r>
          </a:p>
          <a:p>
            <a:pPr marL="457200" lvl="1" indent="0" algn="r">
              <a:buNone/>
            </a:pPr>
            <a:r>
              <a:rPr lang="en-US" sz="3200" dirty="0" smtClean="0"/>
              <a:t>(</a:t>
            </a:r>
            <a:r>
              <a:rPr lang="en-US" sz="3200" i="1" dirty="0" smtClean="0"/>
              <a:t>ibid.</a:t>
            </a:r>
            <a:r>
              <a:rPr lang="en-US" sz="3200" dirty="0" smtClean="0"/>
              <a:t>, John W. Haley, page 9-10)</a:t>
            </a:r>
            <a:endParaRPr lang="en-US" sz="3200" dirty="0"/>
          </a:p>
          <a:p>
            <a:pPr marL="349250" indent="-349250"/>
            <a:endParaRPr lang="en-US" sz="3200" dirty="0"/>
          </a:p>
        </p:txBody>
      </p:sp>
    </p:spTree>
    <p:extLst>
      <p:ext uri="{BB962C8B-B14F-4D97-AF65-F5344CB8AC3E}">
        <p14:creationId xmlns:p14="http://schemas.microsoft.com/office/powerpoint/2010/main" val="188528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55576"/>
            <a:ext cx="8485094" cy="925791"/>
          </a:xfrm>
        </p:spPr>
        <p:txBody>
          <a:bodyPr>
            <a:normAutofit/>
          </a:bodyPr>
          <a:lstStyle/>
          <a:p>
            <a:r>
              <a:rPr lang="en-US" dirty="0" smtClean="0">
                <a:latin typeface="Harrington" panose="04040505050A02020702" pitchFamily="82" charset="0"/>
              </a:rPr>
              <a:t>Why Perceived Errors Exist</a:t>
            </a:r>
            <a:endParaRPr lang="en-US" dirty="0">
              <a:latin typeface="Harrington" panose="04040505050A02020702" pitchFamily="82" charset="0"/>
            </a:endParaRPr>
          </a:p>
        </p:txBody>
      </p:sp>
      <p:sp>
        <p:nvSpPr>
          <p:cNvPr id="3" name="Content Placeholder 2"/>
          <p:cNvSpPr>
            <a:spLocks noGrp="1"/>
          </p:cNvSpPr>
          <p:nvPr>
            <p:ph idx="1"/>
          </p:nvPr>
        </p:nvSpPr>
        <p:spPr>
          <a:xfrm>
            <a:off x="524434" y="1081367"/>
            <a:ext cx="8108577" cy="5560065"/>
          </a:xfrm>
        </p:spPr>
        <p:txBody>
          <a:bodyPr>
            <a:normAutofit/>
          </a:bodyPr>
          <a:lstStyle/>
          <a:p>
            <a:pPr marL="0" lvl="0" indent="0">
              <a:buNone/>
            </a:pPr>
            <a:r>
              <a:rPr lang="en-US" sz="3200" b="1" dirty="0" smtClean="0"/>
              <a:t>Differences in modes of computation, particularly in reckoning time:</a:t>
            </a:r>
          </a:p>
          <a:p>
            <a:pPr marL="0" lvl="1" indent="336550">
              <a:buNone/>
            </a:pPr>
            <a:r>
              <a:rPr lang="en-US" sz="3200" dirty="0" smtClean="0"/>
              <a:t>“It follows, therefore, that when two ancient writers fail to agree as to the month and ay of a given event, we must inquire whether or not they employ the same chronological reckoning.  If not, their disagreement furnishes no proof that either is wrong.  Each, according to his own method of computation, may be perfectly correct.”</a:t>
            </a:r>
          </a:p>
          <a:p>
            <a:pPr marL="457200" lvl="1" indent="0" algn="r">
              <a:buNone/>
            </a:pPr>
            <a:r>
              <a:rPr lang="en-US" sz="3200" dirty="0" smtClean="0"/>
              <a:t>(</a:t>
            </a:r>
            <a:r>
              <a:rPr lang="en-US" sz="3200" i="1" dirty="0" smtClean="0"/>
              <a:t>ibid.</a:t>
            </a:r>
            <a:r>
              <a:rPr lang="en-US" sz="3200" dirty="0" smtClean="0"/>
              <a:t>, John W. Haley, page 12)</a:t>
            </a:r>
            <a:endParaRPr lang="en-US" sz="3200" dirty="0"/>
          </a:p>
          <a:p>
            <a:pPr marL="349250" indent="-349250"/>
            <a:endParaRPr lang="en-US" sz="3200" dirty="0"/>
          </a:p>
        </p:txBody>
      </p:sp>
    </p:spTree>
    <p:extLst>
      <p:ext uri="{BB962C8B-B14F-4D97-AF65-F5344CB8AC3E}">
        <p14:creationId xmlns:p14="http://schemas.microsoft.com/office/powerpoint/2010/main" val="161085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55576"/>
            <a:ext cx="8485094" cy="925791"/>
          </a:xfrm>
        </p:spPr>
        <p:txBody>
          <a:bodyPr>
            <a:normAutofit/>
          </a:bodyPr>
          <a:lstStyle/>
          <a:p>
            <a:r>
              <a:rPr lang="en-US" dirty="0" smtClean="0">
                <a:latin typeface="Harrington" panose="04040505050A02020702" pitchFamily="82" charset="0"/>
              </a:rPr>
              <a:t>Why Perceived Errors Exist</a:t>
            </a:r>
            <a:endParaRPr lang="en-US" dirty="0">
              <a:latin typeface="Harrington" panose="04040505050A02020702" pitchFamily="82" charset="0"/>
            </a:endParaRPr>
          </a:p>
        </p:txBody>
      </p:sp>
      <p:sp>
        <p:nvSpPr>
          <p:cNvPr id="3" name="Content Placeholder 2"/>
          <p:cNvSpPr>
            <a:spLocks noGrp="1"/>
          </p:cNvSpPr>
          <p:nvPr>
            <p:ph idx="1"/>
          </p:nvPr>
        </p:nvSpPr>
        <p:spPr>
          <a:xfrm>
            <a:off x="524434" y="1081367"/>
            <a:ext cx="8108577" cy="5560065"/>
          </a:xfrm>
        </p:spPr>
        <p:txBody>
          <a:bodyPr>
            <a:normAutofit/>
          </a:bodyPr>
          <a:lstStyle/>
          <a:p>
            <a:pPr marL="0" lvl="0" indent="0">
              <a:buNone/>
            </a:pPr>
            <a:r>
              <a:rPr lang="en-US" sz="3200" b="1" dirty="0" smtClean="0"/>
              <a:t>Differences attributable to the Oriental idiom:</a:t>
            </a:r>
          </a:p>
          <a:p>
            <a:pPr marL="0" lvl="1" indent="336550">
              <a:buNone/>
            </a:pPr>
            <a:r>
              <a:rPr lang="en-US" sz="3200" dirty="0" smtClean="0"/>
              <a:t>“Without an intimate acquaintance with the customs of pastoral life, without an accurate knowledge of the East and it manners, without a close intimacy with the manner of thinking and speaking to the uncivilized world… you easily become a traitor to the book, when you would be its deliverer and interpreter.”</a:t>
            </a:r>
          </a:p>
          <a:p>
            <a:pPr marL="0" lvl="1" indent="336550">
              <a:buNone/>
            </a:pPr>
            <a:endParaRPr lang="en-US" sz="3200" dirty="0" smtClean="0"/>
          </a:p>
          <a:p>
            <a:pPr marL="457200" lvl="1" indent="0" algn="r">
              <a:buNone/>
            </a:pPr>
            <a:r>
              <a:rPr lang="en-US" dirty="0" smtClean="0"/>
              <a:t>(</a:t>
            </a:r>
            <a:r>
              <a:rPr lang="en-US" i="1" dirty="0" smtClean="0"/>
              <a:t>Johan </a:t>
            </a:r>
            <a:r>
              <a:rPr lang="en-US" i="1" dirty="0" err="1" smtClean="0"/>
              <a:t>Eichhorn</a:t>
            </a:r>
            <a:r>
              <a:rPr lang="en-US" i="1" dirty="0" smtClean="0"/>
              <a:t>, via De </a:t>
            </a:r>
            <a:r>
              <a:rPr lang="en-US" i="1" dirty="0" err="1" smtClean="0"/>
              <a:t>Wette</a:t>
            </a:r>
            <a:r>
              <a:rPr lang="en-US" i="1" dirty="0" smtClean="0"/>
              <a:t>, Intro. To Old Test., ii. 31-32)</a:t>
            </a:r>
            <a:endParaRPr lang="en-US" dirty="0"/>
          </a:p>
          <a:p>
            <a:pPr marL="349250" indent="-349250"/>
            <a:endParaRPr lang="en-US" sz="3200" dirty="0"/>
          </a:p>
        </p:txBody>
      </p:sp>
    </p:spTree>
    <p:extLst>
      <p:ext uri="{BB962C8B-B14F-4D97-AF65-F5344CB8AC3E}">
        <p14:creationId xmlns:p14="http://schemas.microsoft.com/office/powerpoint/2010/main" val="239392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55576"/>
            <a:ext cx="8485094" cy="925791"/>
          </a:xfrm>
        </p:spPr>
        <p:txBody>
          <a:bodyPr>
            <a:normAutofit/>
          </a:bodyPr>
          <a:lstStyle/>
          <a:p>
            <a:r>
              <a:rPr lang="en-US" dirty="0" smtClean="0">
                <a:latin typeface="Harrington" panose="04040505050A02020702" pitchFamily="82" charset="0"/>
              </a:rPr>
              <a:t>Why Perceived Errors Exist</a:t>
            </a:r>
            <a:endParaRPr lang="en-US" dirty="0">
              <a:latin typeface="Harrington" panose="04040505050A02020702" pitchFamily="82" charset="0"/>
            </a:endParaRPr>
          </a:p>
        </p:txBody>
      </p:sp>
      <p:sp>
        <p:nvSpPr>
          <p:cNvPr id="3" name="Content Placeholder 2"/>
          <p:cNvSpPr>
            <a:spLocks noGrp="1"/>
          </p:cNvSpPr>
          <p:nvPr>
            <p:ph idx="1"/>
          </p:nvPr>
        </p:nvSpPr>
        <p:spPr>
          <a:xfrm>
            <a:off x="524434" y="1081367"/>
            <a:ext cx="8108577" cy="5560065"/>
          </a:xfrm>
        </p:spPr>
        <p:txBody>
          <a:bodyPr>
            <a:normAutofit/>
          </a:bodyPr>
          <a:lstStyle/>
          <a:p>
            <a:pPr marL="0" lvl="0" indent="0">
              <a:buNone/>
            </a:pPr>
            <a:r>
              <a:rPr lang="en-US" sz="3200" b="1" dirty="0" smtClean="0"/>
              <a:t>A plurality of names attributed to the same person or object:</a:t>
            </a:r>
          </a:p>
          <a:p>
            <a:pPr marL="0" lvl="1" indent="336550">
              <a:buNone/>
            </a:pPr>
            <a:r>
              <a:rPr lang="en-US" sz="3200" dirty="0" smtClean="0"/>
              <a:t>“Other dissonances in scripture are obviously attributable to the Eastern custom of applying a plurality of names to the same person or object… (for example), Not infrequently the names of persons and places were changed on account of some important event.”</a:t>
            </a:r>
          </a:p>
          <a:p>
            <a:pPr marL="457200" lvl="1" indent="0" algn="r">
              <a:buNone/>
            </a:pPr>
            <a:r>
              <a:rPr lang="en-US" sz="3200" dirty="0" smtClean="0"/>
              <a:t>(</a:t>
            </a:r>
            <a:r>
              <a:rPr lang="en-US" sz="3200" i="1" dirty="0" smtClean="0"/>
              <a:t>ibid.</a:t>
            </a:r>
            <a:r>
              <a:rPr lang="en-US" sz="3200" dirty="0" smtClean="0"/>
              <a:t>, John W. Haley, page 17)</a:t>
            </a:r>
            <a:endParaRPr lang="en-US" sz="3200" dirty="0"/>
          </a:p>
          <a:p>
            <a:pPr marL="349250" indent="-349250"/>
            <a:endParaRPr lang="en-US" sz="3200" dirty="0"/>
          </a:p>
        </p:txBody>
      </p:sp>
    </p:spTree>
    <p:extLst>
      <p:ext uri="{BB962C8B-B14F-4D97-AF65-F5344CB8AC3E}">
        <p14:creationId xmlns:p14="http://schemas.microsoft.com/office/powerpoint/2010/main" val="97350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55576"/>
            <a:ext cx="8485094" cy="925791"/>
          </a:xfrm>
        </p:spPr>
        <p:txBody>
          <a:bodyPr>
            <a:normAutofit/>
          </a:bodyPr>
          <a:lstStyle/>
          <a:p>
            <a:r>
              <a:rPr lang="en-US" dirty="0" smtClean="0">
                <a:latin typeface="Harrington" panose="04040505050A02020702" pitchFamily="82" charset="0"/>
              </a:rPr>
              <a:t>Why Perceived Errors Exist</a:t>
            </a:r>
            <a:endParaRPr lang="en-US" dirty="0">
              <a:latin typeface="Harrington" panose="04040505050A02020702" pitchFamily="82" charset="0"/>
            </a:endParaRPr>
          </a:p>
        </p:txBody>
      </p:sp>
      <p:sp>
        <p:nvSpPr>
          <p:cNvPr id="3" name="Content Placeholder 2"/>
          <p:cNvSpPr>
            <a:spLocks noGrp="1"/>
          </p:cNvSpPr>
          <p:nvPr>
            <p:ph idx="1"/>
          </p:nvPr>
        </p:nvSpPr>
        <p:spPr>
          <a:xfrm>
            <a:off x="524434" y="1081367"/>
            <a:ext cx="8108577" cy="5560065"/>
          </a:xfrm>
        </p:spPr>
        <p:txBody>
          <a:bodyPr>
            <a:normAutofit/>
          </a:bodyPr>
          <a:lstStyle/>
          <a:p>
            <a:pPr marL="0" lvl="0" indent="0">
              <a:buNone/>
            </a:pPr>
            <a:r>
              <a:rPr lang="en-US" sz="3200" b="1" dirty="0" smtClean="0"/>
              <a:t>Different definitions (depending upon context) of the same term:</a:t>
            </a:r>
          </a:p>
          <a:p>
            <a:pPr marL="0" lvl="1" indent="336550">
              <a:buNone/>
            </a:pPr>
            <a:r>
              <a:rPr lang="en-US" sz="3200" dirty="0" smtClean="0"/>
              <a:t>“When, therefore, we read in the Bible that certain persons “feared the Lord,” yet “feared not the Lord”; that God “repents,” yet does not repent; that he “tempted” Abraham, yet tempts no man, we find a ready solution of these apparent contradictions.”</a:t>
            </a:r>
          </a:p>
          <a:p>
            <a:pPr marL="457200" lvl="1" indent="0" algn="r">
              <a:buNone/>
            </a:pPr>
            <a:r>
              <a:rPr lang="en-US" sz="3200" dirty="0" smtClean="0"/>
              <a:t>(</a:t>
            </a:r>
            <a:r>
              <a:rPr lang="en-US" sz="3200" i="1" dirty="0" smtClean="0"/>
              <a:t>ibid.</a:t>
            </a:r>
            <a:r>
              <a:rPr lang="en-US" sz="3200" dirty="0" smtClean="0"/>
              <a:t>, John W. Haley, page 18)</a:t>
            </a:r>
            <a:endParaRPr lang="en-US" sz="3200" dirty="0"/>
          </a:p>
          <a:p>
            <a:pPr marL="349250" indent="-349250"/>
            <a:endParaRPr lang="en-US" sz="3200" dirty="0"/>
          </a:p>
        </p:txBody>
      </p:sp>
    </p:spTree>
    <p:extLst>
      <p:ext uri="{BB962C8B-B14F-4D97-AF65-F5344CB8AC3E}">
        <p14:creationId xmlns:p14="http://schemas.microsoft.com/office/powerpoint/2010/main" val="125273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55576"/>
            <a:ext cx="8485094" cy="925791"/>
          </a:xfrm>
        </p:spPr>
        <p:txBody>
          <a:bodyPr>
            <a:normAutofit/>
          </a:bodyPr>
          <a:lstStyle/>
          <a:p>
            <a:r>
              <a:rPr lang="en-US" dirty="0" smtClean="0">
                <a:latin typeface="Harrington" panose="04040505050A02020702" pitchFamily="82" charset="0"/>
              </a:rPr>
              <a:t>Why Perceived Errors Exist</a:t>
            </a:r>
            <a:endParaRPr lang="en-US" dirty="0">
              <a:latin typeface="Harrington" panose="04040505050A02020702" pitchFamily="82" charset="0"/>
            </a:endParaRPr>
          </a:p>
        </p:txBody>
      </p:sp>
      <p:sp>
        <p:nvSpPr>
          <p:cNvPr id="3" name="Content Placeholder 2"/>
          <p:cNvSpPr>
            <a:spLocks noGrp="1"/>
          </p:cNvSpPr>
          <p:nvPr>
            <p:ph idx="1"/>
          </p:nvPr>
        </p:nvSpPr>
        <p:spPr>
          <a:xfrm>
            <a:off x="524434" y="1081367"/>
            <a:ext cx="8108577" cy="5560065"/>
          </a:xfrm>
        </p:spPr>
        <p:txBody>
          <a:bodyPr>
            <a:normAutofit/>
          </a:bodyPr>
          <a:lstStyle/>
          <a:p>
            <a:pPr marL="0" lvl="0" indent="0">
              <a:buNone/>
            </a:pPr>
            <a:r>
              <a:rPr lang="en-US" sz="3200" b="1" dirty="0" smtClean="0"/>
              <a:t>Multitudes come from the imagination of the critic, influenced to a greater or less degree by dogmatic prejudice:</a:t>
            </a:r>
          </a:p>
          <a:p>
            <a:pPr marL="0" lvl="1" indent="336550">
              <a:buNone/>
            </a:pPr>
            <a:r>
              <a:rPr lang="en-US" sz="3200" dirty="0" smtClean="0"/>
              <a:t>“Pertness and ignorance may ask a question in three lines which it will cost learning and ingenuity thirty pages to answer; and when this is done, the same question shall be triumphantly asked again the next year, as if nothing had ever been written on the subject.”</a:t>
            </a:r>
          </a:p>
          <a:p>
            <a:pPr marL="457200" lvl="1" indent="0" algn="r">
              <a:buNone/>
            </a:pPr>
            <a:r>
              <a:rPr lang="en-US" sz="3200" dirty="0" smtClean="0"/>
              <a:t>(</a:t>
            </a:r>
            <a:r>
              <a:rPr lang="en-US" sz="3200" i="1" dirty="0" smtClean="0"/>
              <a:t>George Horne, vice-chancellor, Oxford 1831</a:t>
            </a:r>
            <a:r>
              <a:rPr lang="en-US" sz="3200" dirty="0" smtClean="0"/>
              <a:t>)</a:t>
            </a:r>
            <a:endParaRPr lang="en-US" sz="3200" dirty="0"/>
          </a:p>
          <a:p>
            <a:pPr marL="349250" indent="-349250"/>
            <a:endParaRPr lang="en-US" sz="3200" dirty="0"/>
          </a:p>
        </p:txBody>
      </p:sp>
    </p:spTree>
    <p:extLst>
      <p:ext uri="{BB962C8B-B14F-4D97-AF65-F5344CB8AC3E}">
        <p14:creationId xmlns:p14="http://schemas.microsoft.com/office/powerpoint/2010/main" val="360795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1716"/>
            <a:ext cx="7772400" cy="2387600"/>
          </a:xfrm>
        </p:spPr>
        <p:txBody>
          <a:bodyPr/>
          <a:lstStyle/>
          <a:p>
            <a:r>
              <a:rPr lang="en-US" sz="9600" dirty="0" smtClean="0">
                <a:latin typeface="Stencil" panose="040409050D0802020404" pitchFamily="82" charset="0"/>
              </a:rPr>
              <a:t>Alleged</a:t>
            </a:r>
            <a:r>
              <a:rPr lang="en-US" dirty="0" smtClean="0">
                <a:latin typeface="Algerian" panose="04020705040A02060702" pitchFamily="82" charset="0"/>
              </a:rPr>
              <a:t/>
            </a:r>
            <a:br>
              <a:rPr lang="en-US" dirty="0" smtClean="0">
                <a:latin typeface="Algerian" panose="04020705040A02060702" pitchFamily="82" charset="0"/>
              </a:rPr>
            </a:br>
            <a:r>
              <a:rPr lang="en-US" dirty="0" smtClean="0">
                <a:latin typeface="Harrington" panose="04040505050A02020702" pitchFamily="82" charset="0"/>
              </a:rPr>
              <a:t>Biblical Error</a:t>
            </a:r>
            <a:endParaRPr lang="en-US" dirty="0">
              <a:latin typeface="Harrington" panose="04040505050A02020702" pitchFamily="82" charset="0"/>
            </a:endParaRPr>
          </a:p>
        </p:txBody>
      </p:sp>
      <p:sp>
        <p:nvSpPr>
          <p:cNvPr id="3" name="Subtitle 2"/>
          <p:cNvSpPr>
            <a:spLocks noGrp="1"/>
          </p:cNvSpPr>
          <p:nvPr>
            <p:ph type="subTitle" idx="1"/>
          </p:nvPr>
        </p:nvSpPr>
        <p:spPr>
          <a:xfrm>
            <a:off x="4760259" y="4355073"/>
            <a:ext cx="3697941" cy="593444"/>
          </a:xfrm>
        </p:spPr>
        <p:txBody>
          <a:bodyPr>
            <a:normAutofit/>
          </a:bodyPr>
          <a:lstStyle/>
          <a:p>
            <a:r>
              <a:rPr lang="en-US" sz="3600" dirty="0" smtClean="0"/>
              <a:t>2 Timothy 3:16-17</a:t>
            </a:r>
            <a:endParaRPr lang="en-US" sz="3600"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2000"/>
                    </a14:imgEffect>
                  </a14:imgLayer>
                </a14:imgProps>
              </a:ext>
              <a:ext uri="{28A0092B-C50C-407E-A947-70E740481C1C}">
                <a14:useLocalDpi xmlns:a14="http://schemas.microsoft.com/office/drawing/2010/main" val="0"/>
              </a:ext>
            </a:extLst>
          </a:blip>
          <a:stretch>
            <a:fillRect/>
          </a:stretch>
        </p:blipFill>
        <p:spPr>
          <a:xfrm>
            <a:off x="-40341" y="3039316"/>
            <a:ext cx="4800600" cy="3600450"/>
          </a:xfrm>
          <a:prstGeom prst="rect">
            <a:avLst/>
          </a:prstGeom>
        </p:spPr>
      </p:pic>
    </p:spTree>
    <p:extLst>
      <p:ext uri="{BB962C8B-B14F-4D97-AF65-F5344CB8AC3E}">
        <p14:creationId xmlns:p14="http://schemas.microsoft.com/office/powerpoint/2010/main" val="1774591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ractur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55576"/>
            <a:ext cx="8485094" cy="925791"/>
          </a:xfrm>
        </p:spPr>
        <p:txBody>
          <a:bodyPr>
            <a:normAutofit/>
          </a:bodyPr>
          <a:lstStyle/>
          <a:p>
            <a:r>
              <a:rPr lang="en-US" dirty="0" smtClean="0">
                <a:latin typeface="Harrington" panose="04040505050A02020702" pitchFamily="82" charset="0"/>
              </a:rPr>
              <a:t>Perceived Errors: Example 1</a:t>
            </a:r>
            <a:endParaRPr lang="en-US" dirty="0">
              <a:latin typeface="Harrington" panose="04040505050A02020702" pitchFamily="82" charset="0"/>
            </a:endParaRPr>
          </a:p>
        </p:txBody>
      </p:sp>
      <p:sp>
        <p:nvSpPr>
          <p:cNvPr id="3" name="Content Placeholder 2"/>
          <p:cNvSpPr>
            <a:spLocks noGrp="1"/>
          </p:cNvSpPr>
          <p:nvPr>
            <p:ph idx="1"/>
          </p:nvPr>
        </p:nvSpPr>
        <p:spPr>
          <a:xfrm>
            <a:off x="524434" y="1081367"/>
            <a:ext cx="8108577" cy="5560065"/>
          </a:xfrm>
        </p:spPr>
        <p:txBody>
          <a:bodyPr>
            <a:normAutofit/>
          </a:bodyPr>
          <a:lstStyle/>
          <a:p>
            <a:pPr marL="0" lvl="0" indent="0">
              <a:buNone/>
            </a:pPr>
            <a:r>
              <a:rPr lang="en-US" sz="3200" b="1" dirty="0" smtClean="0"/>
              <a:t>The records of Jesus’ genealogies (Matthew 1:1-17; Luke 3:23-38) Do not agree:</a:t>
            </a:r>
          </a:p>
          <a:p>
            <a:endParaRPr lang="en-US" sz="800" b="1" dirty="0"/>
          </a:p>
          <a:p>
            <a:pPr lvl="1" indent="-349250"/>
            <a:r>
              <a:rPr lang="en-US" sz="3200" dirty="0" smtClean="0"/>
              <a:t>Matthew works from Abraham to Jesus, containing 42 names</a:t>
            </a:r>
          </a:p>
          <a:p>
            <a:pPr lvl="1" indent="-349250"/>
            <a:r>
              <a:rPr lang="en-US" sz="3200" dirty="0" smtClean="0"/>
              <a:t>Luke goes from Jesus back to Adam, containing 78 names</a:t>
            </a:r>
          </a:p>
          <a:p>
            <a:pPr lvl="1" indent="-349250"/>
            <a:r>
              <a:rPr lang="en-US" sz="3200" b="1" dirty="0" smtClean="0"/>
              <a:t>Reconciliation:  </a:t>
            </a:r>
            <a:r>
              <a:rPr lang="en-US" sz="3200" dirty="0" smtClean="0"/>
              <a:t>Matthew (genealogy of father Joseph; Luke (genealogy of mother Mary)</a:t>
            </a:r>
          </a:p>
          <a:p>
            <a:pPr lvl="1" indent="-349250"/>
            <a:r>
              <a:rPr lang="en-US" sz="3200" dirty="0" smtClean="0"/>
              <a:t>Jewish convention detailed genealogies through men (cf. Matthew 1:5,6,16)</a:t>
            </a:r>
          </a:p>
          <a:p>
            <a:pPr lvl="1" indent="-349250"/>
            <a:endParaRPr lang="en-US" sz="3200" dirty="0" smtClean="0"/>
          </a:p>
          <a:p>
            <a:pPr marL="806450" lvl="1" indent="-349250"/>
            <a:endParaRPr lang="en-US" sz="3200" dirty="0"/>
          </a:p>
        </p:txBody>
      </p:sp>
    </p:spTree>
    <p:extLst>
      <p:ext uri="{BB962C8B-B14F-4D97-AF65-F5344CB8AC3E}">
        <p14:creationId xmlns:p14="http://schemas.microsoft.com/office/powerpoint/2010/main" val="4212326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55576"/>
            <a:ext cx="8485094" cy="925791"/>
          </a:xfrm>
        </p:spPr>
        <p:txBody>
          <a:bodyPr>
            <a:normAutofit/>
          </a:bodyPr>
          <a:lstStyle/>
          <a:p>
            <a:r>
              <a:rPr lang="en-US" dirty="0" smtClean="0">
                <a:latin typeface="Harrington" panose="04040505050A02020702" pitchFamily="82" charset="0"/>
              </a:rPr>
              <a:t>Perceived Errors: Example 2</a:t>
            </a:r>
            <a:endParaRPr lang="en-US" dirty="0">
              <a:latin typeface="Harrington" panose="04040505050A02020702" pitchFamily="82" charset="0"/>
            </a:endParaRPr>
          </a:p>
        </p:txBody>
      </p:sp>
      <p:sp>
        <p:nvSpPr>
          <p:cNvPr id="3" name="Content Placeholder 2"/>
          <p:cNvSpPr>
            <a:spLocks noGrp="1"/>
          </p:cNvSpPr>
          <p:nvPr>
            <p:ph idx="1"/>
          </p:nvPr>
        </p:nvSpPr>
        <p:spPr>
          <a:xfrm>
            <a:off x="524434" y="1081367"/>
            <a:ext cx="8108577" cy="5560065"/>
          </a:xfrm>
        </p:spPr>
        <p:txBody>
          <a:bodyPr>
            <a:normAutofit lnSpcReduction="10000"/>
          </a:bodyPr>
          <a:lstStyle/>
          <a:p>
            <a:pPr marL="0" lvl="0" indent="0">
              <a:buNone/>
            </a:pPr>
            <a:r>
              <a:rPr lang="en-US" sz="3200" b="1" dirty="0" smtClean="0"/>
              <a:t>Almost identical accounts of Abraham’s lies regarding his wife Sarah (Genesis 12:19; 20:2); and later Isaac’s lie regarding Rebekah (26:7) obviously redundant &amp; spurious:</a:t>
            </a:r>
          </a:p>
          <a:p>
            <a:endParaRPr lang="en-US" sz="800" b="1" dirty="0"/>
          </a:p>
          <a:p>
            <a:pPr lvl="1" indent="-349250"/>
            <a:r>
              <a:rPr lang="en-US" sz="3000" dirty="0" smtClean="0"/>
              <a:t>Favorite exegetical principle of Bible critics – that similar events are necessarily identical, and therefore irreconcilable accounts of the same event.</a:t>
            </a:r>
          </a:p>
          <a:p>
            <a:pPr lvl="1" indent="-349250"/>
            <a:r>
              <a:rPr lang="en-US" sz="3000" dirty="0" smtClean="0"/>
              <a:t>(Note:  this is a prejudice.  Claiming that that such occurrences are improbable, therefore impossible).</a:t>
            </a:r>
          </a:p>
          <a:p>
            <a:pPr lvl="1" indent="-349250"/>
            <a:r>
              <a:rPr lang="en-US" sz="3000" b="1" dirty="0" smtClean="0"/>
              <a:t>History, however, is full of events that are more or less similar in nature</a:t>
            </a:r>
            <a:r>
              <a:rPr lang="en-US" sz="3000" dirty="0" smtClean="0"/>
              <a:t>.</a:t>
            </a:r>
          </a:p>
          <a:p>
            <a:pPr lvl="1" indent="-349250"/>
            <a:endParaRPr lang="en-US" sz="3200" dirty="0" smtClean="0"/>
          </a:p>
          <a:p>
            <a:pPr marL="806450" lvl="1" indent="-349250"/>
            <a:endParaRPr lang="en-US" sz="3200" dirty="0"/>
          </a:p>
        </p:txBody>
      </p:sp>
    </p:spTree>
    <p:extLst>
      <p:ext uri="{BB962C8B-B14F-4D97-AF65-F5344CB8AC3E}">
        <p14:creationId xmlns:p14="http://schemas.microsoft.com/office/powerpoint/2010/main" val="826865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55576"/>
            <a:ext cx="8485094" cy="925791"/>
          </a:xfrm>
        </p:spPr>
        <p:txBody>
          <a:bodyPr>
            <a:normAutofit/>
          </a:bodyPr>
          <a:lstStyle/>
          <a:p>
            <a:r>
              <a:rPr lang="en-US" dirty="0" smtClean="0">
                <a:latin typeface="Harrington" panose="04040505050A02020702" pitchFamily="82" charset="0"/>
              </a:rPr>
              <a:t>Perceived Errors: Example 3</a:t>
            </a:r>
            <a:endParaRPr lang="en-US" dirty="0">
              <a:latin typeface="Harrington" panose="04040505050A02020702" pitchFamily="82" charset="0"/>
            </a:endParaRPr>
          </a:p>
        </p:txBody>
      </p:sp>
      <p:sp>
        <p:nvSpPr>
          <p:cNvPr id="3" name="Content Placeholder 2"/>
          <p:cNvSpPr>
            <a:spLocks noGrp="1"/>
          </p:cNvSpPr>
          <p:nvPr>
            <p:ph idx="1"/>
          </p:nvPr>
        </p:nvSpPr>
        <p:spPr>
          <a:xfrm>
            <a:off x="524434" y="1081367"/>
            <a:ext cx="8108577" cy="5560065"/>
          </a:xfrm>
        </p:spPr>
        <p:txBody>
          <a:bodyPr>
            <a:normAutofit/>
          </a:bodyPr>
          <a:lstStyle/>
          <a:p>
            <a:pPr marL="0" lvl="0" indent="0">
              <a:buNone/>
            </a:pPr>
            <a:r>
              <a:rPr lang="en-US" sz="3200" b="1" dirty="0" smtClean="0"/>
              <a:t>Luke’s accounts of the Lord’s appearance to Saul on the road to Damascus (Acts 9:3-8; 22:6-11; 26:12-18) contain two contradictions:</a:t>
            </a:r>
          </a:p>
          <a:p>
            <a:endParaRPr lang="en-US" sz="800" b="1" dirty="0"/>
          </a:p>
          <a:p>
            <a:pPr lvl="1" indent="-349250"/>
            <a:r>
              <a:rPr lang="en-US" sz="3200" dirty="0" smtClean="0"/>
              <a:t>Were the men with Paul knocked to the ground (26:14) or not (9:7)?</a:t>
            </a:r>
          </a:p>
          <a:p>
            <a:pPr lvl="1" indent="-349250"/>
            <a:r>
              <a:rPr lang="en-US" sz="3200" dirty="0" smtClean="0"/>
              <a:t>Did the men hear the voice of Jesus (9:7),  or not (22:9)?</a:t>
            </a:r>
          </a:p>
          <a:p>
            <a:pPr lvl="1" indent="-349250"/>
            <a:r>
              <a:rPr lang="en-US" sz="3200" b="1" dirty="0" smtClean="0"/>
              <a:t>Reconcile:  </a:t>
            </a:r>
            <a:r>
              <a:rPr lang="en-US" sz="3200" dirty="0" smtClean="0"/>
              <a:t>1) They stood back up; 2) They heard the sound of Jesus’ voice, but they did not hear the words. (cf. John 12:27-29).</a:t>
            </a:r>
          </a:p>
          <a:p>
            <a:pPr lvl="1" indent="-349250"/>
            <a:endParaRPr lang="en-US" sz="3200" dirty="0" smtClean="0"/>
          </a:p>
          <a:p>
            <a:pPr marL="806450" lvl="1" indent="-349250"/>
            <a:endParaRPr lang="en-US" sz="3200" dirty="0"/>
          </a:p>
        </p:txBody>
      </p:sp>
    </p:spTree>
    <p:extLst>
      <p:ext uri="{BB962C8B-B14F-4D97-AF65-F5344CB8AC3E}">
        <p14:creationId xmlns:p14="http://schemas.microsoft.com/office/powerpoint/2010/main" val="252320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55576"/>
            <a:ext cx="8485094" cy="925791"/>
          </a:xfrm>
        </p:spPr>
        <p:txBody>
          <a:bodyPr>
            <a:normAutofit/>
          </a:bodyPr>
          <a:lstStyle/>
          <a:p>
            <a:r>
              <a:rPr lang="en-US" dirty="0" smtClean="0">
                <a:latin typeface="Harrington" panose="04040505050A02020702" pitchFamily="82" charset="0"/>
              </a:rPr>
              <a:t>Perceived Errors: Example 4</a:t>
            </a:r>
            <a:endParaRPr lang="en-US" dirty="0">
              <a:latin typeface="Harrington" panose="04040505050A02020702" pitchFamily="82" charset="0"/>
            </a:endParaRPr>
          </a:p>
        </p:txBody>
      </p:sp>
      <p:sp>
        <p:nvSpPr>
          <p:cNvPr id="3" name="Content Placeholder 2"/>
          <p:cNvSpPr>
            <a:spLocks noGrp="1"/>
          </p:cNvSpPr>
          <p:nvPr>
            <p:ph idx="1"/>
          </p:nvPr>
        </p:nvSpPr>
        <p:spPr>
          <a:xfrm>
            <a:off x="524434" y="1081367"/>
            <a:ext cx="8108577" cy="5560065"/>
          </a:xfrm>
        </p:spPr>
        <p:txBody>
          <a:bodyPr>
            <a:normAutofit/>
          </a:bodyPr>
          <a:lstStyle/>
          <a:p>
            <a:pPr marL="0" lvl="0" indent="0">
              <a:buNone/>
            </a:pPr>
            <a:r>
              <a:rPr lang="en-US" sz="3200" b="1" dirty="0" smtClean="0"/>
              <a:t>Contradiction regarding </a:t>
            </a:r>
            <a:r>
              <a:rPr lang="en-US" sz="3200" b="1" dirty="0" err="1" smtClean="0"/>
              <a:t>Ahaziah’s</a:t>
            </a:r>
            <a:r>
              <a:rPr lang="en-US" sz="3200" b="1" dirty="0" smtClean="0"/>
              <a:t> age between (2 Kings 8:26 &amp; 2 Chronicles 22:2) 22 or 42?:</a:t>
            </a:r>
          </a:p>
          <a:p>
            <a:endParaRPr lang="en-US" sz="800" b="1" dirty="0"/>
          </a:p>
          <a:p>
            <a:pPr lvl="1" indent="-349250"/>
            <a:r>
              <a:rPr lang="en-US" sz="3200" dirty="0" smtClean="0"/>
              <a:t>Father </a:t>
            </a:r>
            <a:r>
              <a:rPr lang="en-US" sz="3200" dirty="0" err="1" smtClean="0"/>
              <a:t>Joram</a:t>
            </a:r>
            <a:r>
              <a:rPr lang="en-US" sz="3200" dirty="0" smtClean="0"/>
              <a:t> 40 when he died (2 Kgs. 8:17,24)</a:t>
            </a:r>
          </a:p>
          <a:p>
            <a:pPr lvl="1" indent="-349250"/>
            <a:r>
              <a:rPr lang="en-US" sz="3200" dirty="0" err="1" smtClean="0"/>
              <a:t>Ahaziah</a:t>
            </a:r>
            <a:r>
              <a:rPr lang="en-US" sz="3200" dirty="0" smtClean="0"/>
              <a:t> reigned next.  If 2 Chron. 22:2 is correct, he was two years older than his own father!</a:t>
            </a:r>
          </a:p>
          <a:p>
            <a:pPr lvl="1" indent="-349250"/>
            <a:r>
              <a:rPr lang="en-US" sz="3200" b="1" dirty="0" smtClean="0"/>
              <a:t>Reconcile:  </a:t>
            </a:r>
            <a:r>
              <a:rPr lang="en-US" sz="3200" dirty="0" smtClean="0"/>
              <a:t>Simple                                       copyist mistake</a:t>
            </a:r>
          </a:p>
          <a:p>
            <a:pPr marL="806450" lvl="1" indent="-349250"/>
            <a:endParaRPr lang="en-US" sz="3200" dirty="0"/>
          </a:p>
        </p:txBody>
      </p:sp>
      <p:pic>
        <p:nvPicPr>
          <p:cNvPr id="4" name="Picture 3"/>
          <p:cNvPicPr>
            <a:picLocks noChangeAspect="1"/>
          </p:cNvPicPr>
          <p:nvPr/>
        </p:nvPicPr>
        <p:blipFill>
          <a:blip r:embed="rId3"/>
          <a:stretch>
            <a:fillRect/>
          </a:stretch>
        </p:blipFill>
        <p:spPr>
          <a:xfrm>
            <a:off x="5375060" y="4295955"/>
            <a:ext cx="2682012" cy="2348142"/>
          </a:xfrm>
          <a:prstGeom prst="rect">
            <a:avLst/>
          </a:prstGeom>
        </p:spPr>
      </p:pic>
    </p:spTree>
    <p:extLst>
      <p:ext uri="{BB962C8B-B14F-4D97-AF65-F5344CB8AC3E}">
        <p14:creationId xmlns:p14="http://schemas.microsoft.com/office/powerpoint/2010/main" val="35722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55576"/>
            <a:ext cx="8485094" cy="925791"/>
          </a:xfrm>
        </p:spPr>
        <p:txBody>
          <a:bodyPr>
            <a:normAutofit/>
          </a:bodyPr>
          <a:lstStyle/>
          <a:p>
            <a:r>
              <a:rPr lang="en-US" dirty="0" smtClean="0">
                <a:latin typeface="Harrington" panose="04040505050A02020702" pitchFamily="82" charset="0"/>
              </a:rPr>
              <a:t>Perceived Errors: Example 5</a:t>
            </a:r>
            <a:endParaRPr lang="en-US" dirty="0">
              <a:latin typeface="Harrington" panose="04040505050A02020702" pitchFamily="82" charset="0"/>
            </a:endParaRPr>
          </a:p>
        </p:txBody>
      </p:sp>
      <p:sp>
        <p:nvSpPr>
          <p:cNvPr id="3" name="Content Placeholder 2"/>
          <p:cNvSpPr>
            <a:spLocks noGrp="1"/>
          </p:cNvSpPr>
          <p:nvPr>
            <p:ph idx="1"/>
          </p:nvPr>
        </p:nvSpPr>
        <p:spPr>
          <a:xfrm>
            <a:off x="524434" y="1081367"/>
            <a:ext cx="8108577" cy="5560065"/>
          </a:xfrm>
        </p:spPr>
        <p:txBody>
          <a:bodyPr>
            <a:normAutofit/>
          </a:bodyPr>
          <a:lstStyle/>
          <a:p>
            <a:pPr marL="0" lvl="0" indent="0">
              <a:buNone/>
            </a:pPr>
            <a:r>
              <a:rPr lang="en-US" sz="3200" b="1" dirty="0" smtClean="0"/>
              <a:t>The Bible speaks of man being unable to see God and live (Exodus 33:20), and then of seeing God (Genesis 32:30).  A contradiction:</a:t>
            </a:r>
          </a:p>
          <a:p>
            <a:pPr marL="0" lvl="0" indent="0">
              <a:buNone/>
            </a:pPr>
            <a:endParaRPr lang="en-US" sz="1800" b="1" dirty="0"/>
          </a:p>
          <a:p>
            <a:pPr marL="0" lvl="0" indent="0">
              <a:buNone/>
            </a:pPr>
            <a:r>
              <a:rPr lang="en-US" sz="3200" b="1" dirty="0" smtClean="0"/>
              <a:t>Reconcile:</a:t>
            </a:r>
          </a:p>
          <a:p>
            <a:endParaRPr lang="en-US" sz="800" b="1" dirty="0"/>
          </a:p>
          <a:p>
            <a:pPr lvl="1" indent="-349250"/>
            <a:r>
              <a:rPr lang="en-US" sz="3200" dirty="0" smtClean="0"/>
              <a:t>It is impossible to literally and personally see God and live (Exodus 33:20)</a:t>
            </a:r>
          </a:p>
          <a:p>
            <a:pPr lvl="1" indent="-349250"/>
            <a:r>
              <a:rPr lang="en-US" sz="3200" dirty="0" smtClean="0"/>
              <a:t>However, by representation, men can be said to have seen God (Genesis 32:30)</a:t>
            </a:r>
          </a:p>
          <a:p>
            <a:pPr lvl="1" indent="-349250"/>
            <a:r>
              <a:rPr lang="en-US" sz="3200" dirty="0" smtClean="0"/>
              <a:t>(cf. John 1:18; John 14:8-9)</a:t>
            </a:r>
          </a:p>
          <a:p>
            <a:pPr marL="806450" lvl="1" indent="-349250"/>
            <a:endParaRPr lang="en-US" sz="3200" dirty="0"/>
          </a:p>
        </p:txBody>
      </p:sp>
    </p:spTree>
    <p:extLst>
      <p:ext uri="{BB962C8B-B14F-4D97-AF65-F5344CB8AC3E}">
        <p14:creationId xmlns:p14="http://schemas.microsoft.com/office/powerpoint/2010/main" val="4013559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55576"/>
            <a:ext cx="8485094" cy="925791"/>
          </a:xfrm>
        </p:spPr>
        <p:txBody>
          <a:bodyPr>
            <a:normAutofit/>
          </a:bodyPr>
          <a:lstStyle/>
          <a:p>
            <a:r>
              <a:rPr lang="en-US" dirty="0" smtClean="0">
                <a:latin typeface="Harrington" panose="04040505050A02020702" pitchFamily="82" charset="0"/>
              </a:rPr>
              <a:t>Perceived Errors: Example 6</a:t>
            </a:r>
            <a:endParaRPr lang="en-US" dirty="0">
              <a:latin typeface="Harrington" panose="04040505050A02020702" pitchFamily="82" charset="0"/>
            </a:endParaRPr>
          </a:p>
        </p:txBody>
      </p:sp>
      <p:sp>
        <p:nvSpPr>
          <p:cNvPr id="3" name="Content Placeholder 2"/>
          <p:cNvSpPr>
            <a:spLocks noGrp="1"/>
          </p:cNvSpPr>
          <p:nvPr>
            <p:ph idx="1"/>
          </p:nvPr>
        </p:nvSpPr>
        <p:spPr>
          <a:xfrm>
            <a:off x="524434" y="1081367"/>
            <a:ext cx="8108577" cy="5560065"/>
          </a:xfrm>
        </p:spPr>
        <p:txBody>
          <a:bodyPr>
            <a:normAutofit/>
          </a:bodyPr>
          <a:lstStyle/>
          <a:p>
            <a:pPr marL="0" lvl="0" indent="0">
              <a:buNone/>
            </a:pPr>
            <a:r>
              <a:rPr lang="en-US" sz="3200" b="1" dirty="0"/>
              <a:t>Does God incite David to conduct the census of his people (2 </a:t>
            </a:r>
            <a:r>
              <a:rPr lang="en-US" sz="3200" b="1"/>
              <a:t>Samuel </a:t>
            </a:r>
            <a:r>
              <a:rPr lang="en-US" sz="3200" b="1" smtClean="0"/>
              <a:t>24:1</a:t>
            </a:r>
            <a:r>
              <a:rPr lang="en-US" sz="3200" b="1" dirty="0"/>
              <a:t>), or does Satan (1 Chronicles 21:1</a:t>
            </a:r>
            <a:r>
              <a:rPr lang="en-US" sz="3200" b="1" dirty="0" smtClean="0"/>
              <a:t>)?:</a:t>
            </a:r>
          </a:p>
          <a:p>
            <a:pPr lvl="1" indent="-349250"/>
            <a:r>
              <a:rPr lang="en-US" sz="3200" b="1" dirty="0" smtClean="0"/>
              <a:t>Reconcile:  </a:t>
            </a:r>
            <a:r>
              <a:rPr lang="en-US" sz="3200" dirty="0" smtClean="0"/>
              <a:t>Actually, both are true.</a:t>
            </a:r>
          </a:p>
          <a:p>
            <a:pPr lvl="1" indent="-349250"/>
            <a:r>
              <a:rPr lang="en-US" sz="3200" dirty="0" smtClean="0"/>
              <a:t>God – David was prideful, so God allowed the census, intending a chastisement to follow that would indicate David’s dependence upon Him.</a:t>
            </a:r>
          </a:p>
          <a:p>
            <a:pPr lvl="1" indent="-349250"/>
            <a:r>
              <a:rPr lang="en-US" sz="3200" dirty="0" smtClean="0"/>
              <a:t>Satan – Malicious, knew that the census would displease God.</a:t>
            </a:r>
          </a:p>
          <a:p>
            <a:pPr lvl="1" indent="-349250"/>
            <a:r>
              <a:rPr lang="en-US" sz="3200" dirty="0" smtClean="0"/>
              <a:t>Not unique (cf. Job)</a:t>
            </a:r>
          </a:p>
          <a:p>
            <a:pPr lvl="1" indent="-349250"/>
            <a:endParaRPr lang="en-US" sz="3200" dirty="0" smtClean="0"/>
          </a:p>
          <a:p>
            <a:pPr marL="806450" lvl="1" indent="-349250"/>
            <a:endParaRPr lang="en-US" sz="3200" dirty="0"/>
          </a:p>
        </p:txBody>
      </p:sp>
    </p:spTree>
    <p:extLst>
      <p:ext uri="{BB962C8B-B14F-4D97-AF65-F5344CB8AC3E}">
        <p14:creationId xmlns:p14="http://schemas.microsoft.com/office/powerpoint/2010/main" val="3424266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55576"/>
            <a:ext cx="8485094" cy="925791"/>
          </a:xfrm>
        </p:spPr>
        <p:txBody>
          <a:bodyPr>
            <a:normAutofit/>
          </a:bodyPr>
          <a:lstStyle/>
          <a:p>
            <a:r>
              <a:rPr lang="en-US" dirty="0" smtClean="0">
                <a:latin typeface="Harrington" panose="04040505050A02020702" pitchFamily="82" charset="0"/>
              </a:rPr>
              <a:t>Perceived Errors: Example </a:t>
            </a:r>
            <a:r>
              <a:rPr lang="en-US" dirty="0" smtClean="0">
                <a:latin typeface="Harrington" panose="04040505050A02020702" pitchFamily="82" charset="0"/>
              </a:rPr>
              <a:t>7</a:t>
            </a:r>
            <a:endParaRPr lang="en-US" dirty="0">
              <a:latin typeface="Harrington" panose="04040505050A02020702" pitchFamily="82" charset="0"/>
            </a:endParaRPr>
          </a:p>
        </p:txBody>
      </p:sp>
      <p:sp>
        <p:nvSpPr>
          <p:cNvPr id="3" name="Content Placeholder 2"/>
          <p:cNvSpPr>
            <a:spLocks noGrp="1"/>
          </p:cNvSpPr>
          <p:nvPr>
            <p:ph idx="1"/>
          </p:nvPr>
        </p:nvSpPr>
        <p:spPr>
          <a:xfrm>
            <a:off x="524434" y="1302327"/>
            <a:ext cx="8108577" cy="5339105"/>
          </a:xfrm>
        </p:spPr>
        <p:txBody>
          <a:bodyPr>
            <a:normAutofit/>
          </a:bodyPr>
          <a:lstStyle/>
          <a:p>
            <a:pPr marL="0" lvl="0" indent="0">
              <a:buNone/>
            </a:pPr>
            <a:r>
              <a:rPr lang="en-US" sz="3200" b="1" dirty="0" smtClean="0"/>
              <a:t>Genesis 6:19-20 (two of each animal) contradicts Genesis 7:1-2 (seven of each clean animal, two of each unclean animal)</a:t>
            </a:r>
            <a:endParaRPr lang="en-US" sz="3200" b="1" dirty="0" smtClean="0"/>
          </a:p>
          <a:p>
            <a:pPr lvl="1" indent="-349250"/>
            <a:r>
              <a:rPr lang="en-US" sz="3200" b="1" dirty="0" smtClean="0"/>
              <a:t>Reconcile:  </a:t>
            </a:r>
            <a:r>
              <a:rPr lang="en-US" sz="3200" dirty="0" smtClean="0"/>
              <a:t>Genesis 6 does not include the specific instruction regarding clean animals.</a:t>
            </a:r>
            <a:endParaRPr lang="en-US" sz="3200" dirty="0" smtClean="0"/>
          </a:p>
          <a:p>
            <a:pPr lvl="1" indent="-349250"/>
            <a:r>
              <a:rPr lang="en-US" sz="3200" dirty="0" smtClean="0"/>
              <a:t>Genesis 7:1-2 may be translated as 7 pairs</a:t>
            </a:r>
            <a:r>
              <a:rPr lang="en-US" sz="3200" dirty="0" smtClean="0"/>
              <a:t>.</a:t>
            </a:r>
            <a:endParaRPr lang="en-US" sz="3200" dirty="0" smtClean="0"/>
          </a:p>
          <a:p>
            <a:pPr lvl="1" indent="-349250"/>
            <a:r>
              <a:rPr lang="en-US" sz="3200" dirty="0" smtClean="0"/>
              <a:t>Note:  Genesis 7:7-9, the “two by two” would not preclude the 7 pairs, rather a reference to each of those pairs.</a:t>
            </a:r>
            <a:endParaRPr lang="en-US" sz="3200" dirty="0" smtClean="0"/>
          </a:p>
          <a:p>
            <a:pPr lvl="1" indent="-349250"/>
            <a:r>
              <a:rPr lang="en-US" sz="3200" dirty="0" smtClean="0"/>
              <a:t>Much more likely our misperception, than an egregious mistake by the author.</a:t>
            </a:r>
            <a:endParaRPr lang="en-US" sz="3200" dirty="0" smtClean="0"/>
          </a:p>
          <a:p>
            <a:pPr marL="806450" lvl="1" indent="-349250"/>
            <a:endParaRPr lang="en-US" sz="3200" dirty="0"/>
          </a:p>
        </p:txBody>
      </p:sp>
    </p:spTree>
    <p:extLst>
      <p:ext uri="{BB962C8B-B14F-4D97-AF65-F5344CB8AC3E}">
        <p14:creationId xmlns:p14="http://schemas.microsoft.com/office/powerpoint/2010/main" val="1739224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55576"/>
            <a:ext cx="8485094" cy="925791"/>
          </a:xfrm>
        </p:spPr>
        <p:txBody>
          <a:bodyPr>
            <a:normAutofit/>
          </a:bodyPr>
          <a:lstStyle/>
          <a:p>
            <a:r>
              <a:rPr lang="en-US" dirty="0" smtClean="0">
                <a:latin typeface="Harrington" panose="04040505050A02020702" pitchFamily="82" charset="0"/>
              </a:rPr>
              <a:t>Perceived Errors: Example </a:t>
            </a:r>
            <a:r>
              <a:rPr lang="en-US" dirty="0" smtClean="0">
                <a:latin typeface="Harrington" panose="04040505050A02020702" pitchFamily="82" charset="0"/>
              </a:rPr>
              <a:t>8</a:t>
            </a:r>
            <a:endParaRPr lang="en-US" dirty="0">
              <a:latin typeface="Harrington" panose="04040505050A02020702" pitchFamily="82" charset="0"/>
            </a:endParaRPr>
          </a:p>
        </p:txBody>
      </p:sp>
      <p:sp>
        <p:nvSpPr>
          <p:cNvPr id="3" name="Content Placeholder 2"/>
          <p:cNvSpPr>
            <a:spLocks noGrp="1"/>
          </p:cNvSpPr>
          <p:nvPr>
            <p:ph idx="1"/>
          </p:nvPr>
        </p:nvSpPr>
        <p:spPr>
          <a:xfrm>
            <a:off x="524434" y="1302327"/>
            <a:ext cx="8108577" cy="5339105"/>
          </a:xfrm>
        </p:spPr>
        <p:txBody>
          <a:bodyPr>
            <a:normAutofit/>
          </a:bodyPr>
          <a:lstStyle/>
          <a:p>
            <a:pPr marL="0" lvl="0" indent="0">
              <a:buNone/>
            </a:pPr>
            <a:r>
              <a:rPr lang="en-US" sz="3200" b="1" dirty="0"/>
              <a:t>Did Solomon have 40,000 stalls for his horses (1 Kings 4:26), or 4,000 stalls (2 Chronicles 9:25)?</a:t>
            </a:r>
            <a:r>
              <a:rPr lang="en-US" sz="3200" dirty="0"/>
              <a:t> </a:t>
            </a:r>
            <a:endParaRPr lang="en-US" sz="3200" dirty="0" smtClean="0"/>
          </a:p>
          <a:p>
            <a:pPr marL="692150" indent="-360363"/>
            <a:r>
              <a:rPr lang="en-US" sz="3200" b="1" dirty="0" smtClean="0"/>
              <a:t>Reconcile</a:t>
            </a:r>
            <a:r>
              <a:rPr lang="en-US" sz="3200" b="1" dirty="0" smtClean="0"/>
              <a:t>:  </a:t>
            </a:r>
            <a:r>
              <a:rPr lang="en-US" sz="3200" dirty="0" smtClean="0"/>
              <a:t>Most simple explanation is a copyist error.</a:t>
            </a:r>
          </a:p>
          <a:p>
            <a:pPr marL="692150" indent="-360363"/>
            <a:r>
              <a:rPr lang="en-US" sz="3200" dirty="0" smtClean="0"/>
              <a:t>Another possibility (4,000 large stalls containing enclosures for 10 horses each, thus equaling 40,000 in total)</a:t>
            </a:r>
          </a:p>
          <a:p>
            <a:pPr marL="692150" indent="-360363"/>
            <a:r>
              <a:rPr lang="en-US" sz="3200" dirty="0" smtClean="0"/>
              <a:t>Another </a:t>
            </a:r>
            <a:r>
              <a:rPr lang="en-US" sz="3200" dirty="0" err="1" smtClean="0"/>
              <a:t>possiblity</a:t>
            </a:r>
            <a:r>
              <a:rPr lang="en-US" sz="3200" dirty="0" smtClean="0"/>
              <a:t>:  1 Kings 4 relates the beginning of Solomon’s rule (with large military presence); 2 Chron. the end.</a:t>
            </a:r>
            <a:endParaRPr lang="en-US" sz="3200" dirty="0" smtClean="0"/>
          </a:p>
          <a:p>
            <a:pPr marL="806450" lvl="1" indent="-349250"/>
            <a:endParaRPr lang="en-US" sz="3200" dirty="0"/>
          </a:p>
        </p:txBody>
      </p:sp>
    </p:spTree>
    <p:extLst>
      <p:ext uri="{BB962C8B-B14F-4D97-AF65-F5344CB8AC3E}">
        <p14:creationId xmlns:p14="http://schemas.microsoft.com/office/powerpoint/2010/main" val="1554507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55576"/>
            <a:ext cx="8485094" cy="925791"/>
          </a:xfrm>
        </p:spPr>
        <p:txBody>
          <a:bodyPr>
            <a:normAutofit/>
          </a:bodyPr>
          <a:lstStyle/>
          <a:p>
            <a:r>
              <a:rPr lang="en-US" dirty="0" smtClean="0">
                <a:latin typeface="Harrington" panose="04040505050A02020702" pitchFamily="82" charset="0"/>
              </a:rPr>
              <a:t>Perceived Errors: Example </a:t>
            </a:r>
            <a:r>
              <a:rPr lang="en-US" dirty="0" smtClean="0">
                <a:latin typeface="Harrington" panose="04040505050A02020702" pitchFamily="82" charset="0"/>
              </a:rPr>
              <a:t>9</a:t>
            </a:r>
            <a:endParaRPr lang="en-US" dirty="0">
              <a:latin typeface="Harrington" panose="04040505050A02020702" pitchFamily="82" charset="0"/>
            </a:endParaRPr>
          </a:p>
        </p:txBody>
      </p:sp>
      <p:sp>
        <p:nvSpPr>
          <p:cNvPr id="3" name="Content Placeholder 2"/>
          <p:cNvSpPr>
            <a:spLocks noGrp="1"/>
          </p:cNvSpPr>
          <p:nvPr>
            <p:ph idx="1"/>
          </p:nvPr>
        </p:nvSpPr>
        <p:spPr>
          <a:xfrm>
            <a:off x="524434" y="1302327"/>
            <a:ext cx="8108577" cy="5339105"/>
          </a:xfrm>
        </p:spPr>
        <p:txBody>
          <a:bodyPr>
            <a:normAutofit/>
          </a:bodyPr>
          <a:lstStyle/>
          <a:p>
            <a:pPr marL="0" lvl="0" indent="0">
              <a:buNone/>
            </a:pPr>
            <a:r>
              <a:rPr lang="en-US" sz="3200" b="1" dirty="0"/>
              <a:t>Moses says insects have four legs, whereas we know they have </a:t>
            </a:r>
            <a:r>
              <a:rPr lang="en-US" sz="3200" b="1" dirty="0" smtClean="0"/>
              <a:t>six (Leviticus 11:20-23) </a:t>
            </a:r>
            <a:endParaRPr lang="en-US" sz="3200" b="1" dirty="0" smtClean="0"/>
          </a:p>
          <a:p>
            <a:pPr marL="692150" indent="-360363"/>
            <a:r>
              <a:rPr lang="en-US" sz="3200" b="1" dirty="0" smtClean="0"/>
              <a:t>Reconcile:  </a:t>
            </a:r>
            <a:r>
              <a:rPr lang="en-US" sz="3200" dirty="0" smtClean="0"/>
              <a:t>First, Bible not a scientific textbook… Regardless, we use the phrase ourselves in a colloquial manner</a:t>
            </a:r>
            <a:r>
              <a:rPr lang="en-US" sz="3200" dirty="0" smtClean="0"/>
              <a:t>.</a:t>
            </a:r>
          </a:p>
          <a:p>
            <a:pPr marL="692150" indent="-360363"/>
            <a:r>
              <a:rPr lang="en-US" sz="3200" dirty="0" smtClean="0"/>
              <a:t>Note description of grasshopper, however, where a distinction is made concerning the fifth and sixth legs, used for leaping.  (Accurate description).</a:t>
            </a:r>
          </a:p>
          <a:p>
            <a:pPr marL="692150" indent="-360363"/>
            <a:r>
              <a:rPr lang="en-US" sz="3200" dirty="0" smtClean="0"/>
              <a:t>Distinguishing between clean and unclean insects in an understandable way.</a:t>
            </a:r>
            <a:endParaRPr lang="en-US" sz="3200" dirty="0" smtClean="0"/>
          </a:p>
          <a:p>
            <a:pPr marL="806450" lvl="1" indent="-349250"/>
            <a:endParaRPr lang="en-US" sz="3200" dirty="0"/>
          </a:p>
        </p:txBody>
      </p:sp>
    </p:spTree>
    <p:extLst>
      <p:ext uri="{BB962C8B-B14F-4D97-AF65-F5344CB8AC3E}">
        <p14:creationId xmlns:p14="http://schemas.microsoft.com/office/powerpoint/2010/main" val="2044093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365126"/>
            <a:ext cx="8485094" cy="925791"/>
          </a:xfrm>
        </p:spPr>
        <p:txBody>
          <a:bodyPr>
            <a:normAutofit/>
          </a:bodyPr>
          <a:lstStyle/>
          <a:p>
            <a:r>
              <a:rPr lang="en-US" dirty="0" smtClean="0">
                <a:latin typeface="Harrington" panose="04040505050A02020702" pitchFamily="82" charset="0"/>
              </a:rPr>
              <a:t>Conclusion</a:t>
            </a:r>
            <a:endParaRPr lang="en-US" dirty="0">
              <a:latin typeface="Harrington" panose="04040505050A02020702" pitchFamily="82" charset="0"/>
            </a:endParaRPr>
          </a:p>
        </p:txBody>
      </p:sp>
      <p:sp>
        <p:nvSpPr>
          <p:cNvPr id="3" name="Content Placeholder 2"/>
          <p:cNvSpPr>
            <a:spLocks noGrp="1"/>
          </p:cNvSpPr>
          <p:nvPr>
            <p:ph idx="1"/>
          </p:nvPr>
        </p:nvSpPr>
        <p:spPr>
          <a:xfrm>
            <a:off x="524435" y="1532965"/>
            <a:ext cx="8108577" cy="4894728"/>
          </a:xfrm>
        </p:spPr>
        <p:txBody>
          <a:bodyPr>
            <a:normAutofit/>
          </a:bodyPr>
          <a:lstStyle/>
          <a:p>
            <a:pPr marL="403225" lvl="0" indent="-403225"/>
            <a:r>
              <a:rPr lang="en-US" sz="3200" dirty="0" smtClean="0"/>
              <a:t>We affirm the inerrancy of the original autographs, which were authored by the Holy Spirit.</a:t>
            </a:r>
          </a:p>
          <a:p>
            <a:pPr marL="403225" lvl="0" indent="-403225"/>
            <a:r>
              <a:rPr lang="en-US" sz="3200" dirty="0" smtClean="0"/>
              <a:t>These alleged errors either are the result of presupposition, occasional copyist errors, or a simple misunderstanding of the text.  The examples given, and the typical claims made are seldom of any import or significance.</a:t>
            </a:r>
          </a:p>
          <a:p>
            <a:pPr marL="403225" lvl="0" indent="-403225"/>
            <a:r>
              <a:rPr lang="en-US" sz="3200" dirty="0" smtClean="0"/>
              <a:t>In all of this, there is nothing to indicate any doctrinal error, or loss of truth in the Bible.</a:t>
            </a:r>
            <a:endParaRPr lang="en-US" sz="3200" dirty="0"/>
          </a:p>
          <a:p>
            <a:pPr marL="349250" indent="-349250"/>
            <a:endParaRPr lang="en-US" sz="3200" dirty="0"/>
          </a:p>
        </p:txBody>
      </p:sp>
    </p:spTree>
    <p:extLst>
      <p:ext uri="{BB962C8B-B14F-4D97-AF65-F5344CB8AC3E}">
        <p14:creationId xmlns:p14="http://schemas.microsoft.com/office/powerpoint/2010/main" val="1139691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2000"/>
                    </a14:imgEffect>
                  </a14:imgLayer>
                </a14:imgProps>
              </a:ext>
              <a:ext uri="{28A0092B-C50C-407E-A947-70E740481C1C}">
                <a14:useLocalDpi xmlns:a14="http://schemas.microsoft.com/office/drawing/2010/main" val="0"/>
              </a:ext>
            </a:extLst>
          </a:blip>
          <a:stretch>
            <a:fillRect/>
          </a:stretch>
        </p:blipFill>
        <p:spPr>
          <a:xfrm>
            <a:off x="6239809" y="67374"/>
            <a:ext cx="2904191" cy="2178143"/>
          </a:xfrm>
          <a:prstGeom prst="rect">
            <a:avLst/>
          </a:prstGeom>
        </p:spPr>
      </p:pic>
      <p:sp>
        <p:nvSpPr>
          <p:cNvPr id="2" name="Title 1"/>
          <p:cNvSpPr>
            <a:spLocks noGrp="1"/>
          </p:cNvSpPr>
          <p:nvPr>
            <p:ph type="title"/>
          </p:nvPr>
        </p:nvSpPr>
        <p:spPr>
          <a:xfrm>
            <a:off x="363071" y="365126"/>
            <a:ext cx="8485094" cy="925791"/>
          </a:xfrm>
        </p:spPr>
        <p:txBody>
          <a:bodyPr>
            <a:normAutofit/>
          </a:bodyPr>
          <a:lstStyle/>
          <a:p>
            <a:r>
              <a:rPr lang="en-US" dirty="0" smtClean="0">
                <a:latin typeface="Harrington" panose="04040505050A02020702" pitchFamily="82" charset="0"/>
              </a:rPr>
              <a:t>Introduction</a:t>
            </a:r>
            <a:endParaRPr lang="en-US" dirty="0">
              <a:latin typeface="Harrington" panose="04040505050A02020702" pitchFamily="82" charset="0"/>
            </a:endParaRPr>
          </a:p>
        </p:txBody>
      </p:sp>
      <p:sp>
        <p:nvSpPr>
          <p:cNvPr id="3" name="Content Placeholder 2"/>
          <p:cNvSpPr>
            <a:spLocks noGrp="1"/>
          </p:cNvSpPr>
          <p:nvPr>
            <p:ph idx="1"/>
          </p:nvPr>
        </p:nvSpPr>
        <p:spPr>
          <a:xfrm>
            <a:off x="524435" y="1532965"/>
            <a:ext cx="8108577" cy="4894728"/>
          </a:xfrm>
        </p:spPr>
        <p:txBody>
          <a:bodyPr>
            <a:normAutofit/>
          </a:bodyPr>
          <a:lstStyle/>
          <a:p>
            <a:pPr marL="403225" lvl="0" indent="-403225"/>
            <a:r>
              <a:rPr lang="en-US" sz="3200" dirty="0"/>
              <a:t>In our study we have </a:t>
            </a:r>
            <a:r>
              <a:rPr lang="en-US" sz="3200" dirty="0" smtClean="0"/>
              <a:t>contended                    </a:t>
            </a:r>
            <a:r>
              <a:rPr lang="en-US" sz="3200" dirty="0"/>
              <a:t>for the Divine inspiration of the </a:t>
            </a:r>
            <a:r>
              <a:rPr lang="en-US" sz="3200" dirty="0" smtClean="0"/>
              <a:t>                     Bible (2 </a:t>
            </a:r>
            <a:r>
              <a:rPr lang="en-US" sz="3200" dirty="0"/>
              <a:t>Timothy </a:t>
            </a:r>
            <a:r>
              <a:rPr lang="en-US" sz="3200" dirty="0" smtClean="0"/>
              <a:t>3:16-17; 2 Peter 1:16-21)</a:t>
            </a:r>
            <a:endParaRPr lang="en-US" sz="3200" dirty="0"/>
          </a:p>
          <a:p>
            <a:pPr marL="403225" lvl="0" indent="-403225"/>
            <a:r>
              <a:rPr lang="en-US" sz="3200" dirty="0"/>
              <a:t>Thus, we contend the Bible to be free of factual error, as well as internal contradictions.</a:t>
            </a:r>
          </a:p>
          <a:p>
            <a:pPr marL="403225" lvl="0" indent="-403225"/>
            <a:r>
              <a:rPr lang="en-US" sz="3200" dirty="0"/>
              <a:t>Numerous opponents of the concept claim that the Bible is imperfect, the product of men rather than Divine inspiration.</a:t>
            </a:r>
          </a:p>
          <a:p>
            <a:pPr marL="349250" indent="-349250"/>
            <a:endParaRPr lang="en-US" sz="3200" dirty="0"/>
          </a:p>
        </p:txBody>
      </p:sp>
    </p:spTree>
    <p:extLst>
      <p:ext uri="{BB962C8B-B14F-4D97-AF65-F5344CB8AC3E}">
        <p14:creationId xmlns:p14="http://schemas.microsoft.com/office/powerpoint/2010/main" val="2883242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2000"/>
                    </a14:imgEffect>
                  </a14:imgLayer>
                </a14:imgProps>
              </a:ext>
              <a:ext uri="{28A0092B-C50C-407E-A947-70E740481C1C}">
                <a14:useLocalDpi xmlns:a14="http://schemas.microsoft.com/office/drawing/2010/main" val="0"/>
              </a:ext>
            </a:extLst>
          </a:blip>
          <a:stretch>
            <a:fillRect/>
          </a:stretch>
        </p:blipFill>
        <p:spPr>
          <a:xfrm>
            <a:off x="6239809" y="67374"/>
            <a:ext cx="2904191" cy="2178143"/>
          </a:xfrm>
          <a:prstGeom prst="rect">
            <a:avLst/>
          </a:prstGeom>
        </p:spPr>
      </p:pic>
      <p:sp>
        <p:nvSpPr>
          <p:cNvPr id="2" name="Title 1"/>
          <p:cNvSpPr>
            <a:spLocks noGrp="1"/>
          </p:cNvSpPr>
          <p:nvPr>
            <p:ph type="title"/>
          </p:nvPr>
        </p:nvSpPr>
        <p:spPr>
          <a:xfrm>
            <a:off x="363071" y="365126"/>
            <a:ext cx="8485094" cy="925791"/>
          </a:xfrm>
        </p:spPr>
        <p:txBody>
          <a:bodyPr>
            <a:normAutofit/>
          </a:bodyPr>
          <a:lstStyle/>
          <a:p>
            <a:r>
              <a:rPr lang="en-US" dirty="0" smtClean="0">
                <a:latin typeface="Harrington" panose="04040505050A02020702" pitchFamily="82" charset="0"/>
              </a:rPr>
              <a:t>Opponents of the Bible</a:t>
            </a:r>
            <a:endParaRPr lang="en-US" dirty="0">
              <a:latin typeface="Harrington" panose="04040505050A02020702" pitchFamily="82" charset="0"/>
            </a:endParaRPr>
          </a:p>
        </p:txBody>
      </p:sp>
      <p:sp>
        <p:nvSpPr>
          <p:cNvPr id="3" name="Content Placeholder 2"/>
          <p:cNvSpPr>
            <a:spLocks noGrp="1"/>
          </p:cNvSpPr>
          <p:nvPr>
            <p:ph idx="1"/>
          </p:nvPr>
        </p:nvSpPr>
        <p:spPr>
          <a:xfrm>
            <a:off x="524435" y="1532964"/>
            <a:ext cx="8108577" cy="5096435"/>
          </a:xfrm>
        </p:spPr>
        <p:txBody>
          <a:bodyPr>
            <a:normAutofit lnSpcReduction="10000"/>
          </a:bodyPr>
          <a:lstStyle/>
          <a:p>
            <a:pPr marL="349250" indent="-349250"/>
            <a:r>
              <a:rPr lang="en-US" sz="3200" dirty="0"/>
              <a:t>Atheists claim the Bible contradicts </a:t>
            </a:r>
            <a:r>
              <a:rPr lang="en-US" sz="3200" dirty="0" smtClean="0"/>
              <a:t>          known </a:t>
            </a:r>
            <a:r>
              <a:rPr lang="en-US" sz="3200" dirty="0"/>
              <a:t>scientific, geographical and archaeological facts.</a:t>
            </a:r>
          </a:p>
          <a:p>
            <a:pPr marL="349250" indent="-349250"/>
            <a:r>
              <a:rPr lang="en-US" sz="3200" dirty="0"/>
              <a:t>Modernists contend for internal inconsistencies and factual error as a means of identifying the writings as the product of ancient, fallible men.</a:t>
            </a:r>
          </a:p>
          <a:p>
            <a:pPr marL="349250" indent="-349250"/>
            <a:r>
              <a:rPr lang="en-US" sz="3200" dirty="0"/>
              <a:t>Those who seek adherence of another “holy book” (Muslims, Mormons) contend for contradictions as proof the Bible is not worthy of trust</a:t>
            </a:r>
            <a:r>
              <a:rPr lang="en-US" sz="3200" dirty="0" smtClean="0"/>
              <a:t>.</a:t>
            </a:r>
            <a:endParaRPr lang="en-US" sz="3200" dirty="0"/>
          </a:p>
        </p:txBody>
      </p:sp>
    </p:spTree>
    <p:extLst>
      <p:ext uri="{BB962C8B-B14F-4D97-AF65-F5344CB8AC3E}">
        <p14:creationId xmlns:p14="http://schemas.microsoft.com/office/powerpoint/2010/main" val="309396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365126"/>
            <a:ext cx="8485094" cy="925791"/>
          </a:xfrm>
        </p:spPr>
        <p:txBody>
          <a:bodyPr>
            <a:normAutofit/>
          </a:bodyPr>
          <a:lstStyle/>
          <a:p>
            <a:r>
              <a:rPr lang="en-US" dirty="0" smtClean="0">
                <a:latin typeface="Harrington" panose="04040505050A02020702" pitchFamily="82" charset="0"/>
              </a:rPr>
              <a:t>Claim: Bible factually wrong</a:t>
            </a:r>
            <a:endParaRPr lang="en-US" dirty="0">
              <a:latin typeface="Harrington" panose="04040505050A02020702" pitchFamily="82" charset="0"/>
            </a:endParaRPr>
          </a:p>
        </p:txBody>
      </p:sp>
      <p:sp>
        <p:nvSpPr>
          <p:cNvPr id="3" name="Content Placeholder 2"/>
          <p:cNvSpPr>
            <a:spLocks noGrp="1"/>
          </p:cNvSpPr>
          <p:nvPr>
            <p:ph idx="1"/>
          </p:nvPr>
        </p:nvSpPr>
        <p:spPr>
          <a:xfrm>
            <a:off x="524435" y="1425388"/>
            <a:ext cx="8108577" cy="5230906"/>
          </a:xfrm>
        </p:spPr>
        <p:txBody>
          <a:bodyPr>
            <a:normAutofit/>
          </a:bodyPr>
          <a:lstStyle/>
          <a:p>
            <a:pPr marL="0" lvl="0" indent="0">
              <a:buNone/>
            </a:pPr>
            <a:r>
              <a:rPr lang="en-US" sz="3200" b="1" dirty="0" smtClean="0"/>
              <a:t>Dealt with in previous lessons:</a:t>
            </a:r>
          </a:p>
          <a:p>
            <a:pPr marL="860425" lvl="1" indent="-403225"/>
            <a:r>
              <a:rPr lang="en-US" sz="3000" b="1" dirty="0" smtClean="0"/>
              <a:t>Scientific inaccuracy </a:t>
            </a:r>
            <a:r>
              <a:rPr lang="en-US" sz="3000" dirty="0" smtClean="0"/>
              <a:t>– Age of earth, creation VS evolution, Dinosaurs</a:t>
            </a:r>
            <a:endParaRPr lang="en-US" sz="3200" dirty="0"/>
          </a:p>
        </p:txBody>
      </p:sp>
    </p:spTree>
    <p:extLst>
      <p:ext uri="{BB962C8B-B14F-4D97-AF65-F5344CB8AC3E}">
        <p14:creationId xmlns:p14="http://schemas.microsoft.com/office/powerpoint/2010/main" val="3558408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 y="237279"/>
            <a:ext cx="3685734" cy="1188720"/>
          </a:xfrm>
        </p:spPr>
        <p:txBody>
          <a:bodyPr/>
          <a:lstStyle/>
          <a:p>
            <a:pPr algn="ctr"/>
            <a:r>
              <a:rPr lang="en-US" sz="4000" b="1" dirty="0" smtClean="0">
                <a:latin typeface="Stencil" panose="040409050D0802020404" pitchFamily="82" charset="0"/>
              </a:rPr>
              <a:t>NBC News</a:t>
            </a:r>
            <a:r>
              <a:rPr lang="en-US" b="1" dirty="0" smtClean="0"/>
              <a:t/>
            </a:r>
            <a:br>
              <a:rPr lang="en-US" b="1" dirty="0" smtClean="0"/>
            </a:br>
            <a:r>
              <a:rPr lang="en-US" b="1" dirty="0" smtClean="0"/>
              <a:t>(June 9, 2015)</a:t>
            </a:r>
            <a:endParaRPr lang="en-US" b="1" dirty="0"/>
          </a:p>
        </p:txBody>
      </p:sp>
      <p:sp>
        <p:nvSpPr>
          <p:cNvPr id="3" name="Content Placeholder 2"/>
          <p:cNvSpPr>
            <a:spLocks noGrp="1"/>
          </p:cNvSpPr>
          <p:nvPr>
            <p:ph idx="1"/>
          </p:nvPr>
        </p:nvSpPr>
        <p:spPr>
          <a:xfrm>
            <a:off x="4467884" y="3108960"/>
            <a:ext cx="4364103" cy="1688124"/>
          </a:xfrm>
        </p:spPr>
        <p:txBody>
          <a:bodyPr>
            <a:normAutofit/>
          </a:bodyPr>
          <a:lstStyle/>
          <a:p>
            <a:pPr marL="0" indent="0" algn="ctr">
              <a:buNone/>
            </a:pPr>
            <a:r>
              <a:rPr lang="en-US" sz="2800" i="1" dirty="0"/>
              <a:t>Scientists detected </a:t>
            </a:r>
            <a:r>
              <a:rPr lang="en-US" sz="2800" i="1" dirty="0" smtClean="0"/>
              <a:t>traces</a:t>
            </a:r>
            <a:br>
              <a:rPr lang="en-US" sz="2800" i="1" dirty="0" smtClean="0"/>
            </a:br>
            <a:r>
              <a:rPr lang="en-US" sz="2800" i="1" dirty="0" smtClean="0"/>
              <a:t>of </a:t>
            </a:r>
            <a:r>
              <a:rPr lang="en-US" sz="2800" i="1" dirty="0"/>
              <a:t>what appear to </a:t>
            </a:r>
            <a:r>
              <a:rPr lang="en-US" sz="2800" i="1" dirty="0" smtClean="0"/>
              <a:t>be</a:t>
            </a:r>
            <a:br>
              <a:rPr lang="en-US" sz="2800" i="1" dirty="0" smtClean="0"/>
            </a:br>
            <a:r>
              <a:rPr lang="en-US" sz="2800" i="1" dirty="0" smtClean="0"/>
              <a:t>red </a:t>
            </a:r>
            <a:r>
              <a:rPr lang="en-US" sz="2800" i="1" dirty="0"/>
              <a:t>blood cells in this claw from a </a:t>
            </a:r>
            <a:r>
              <a:rPr lang="en-US" sz="2800" i="1" dirty="0" err="1"/>
              <a:t>theropod</a:t>
            </a:r>
            <a:r>
              <a:rPr lang="en-US" sz="2800" i="1" dirty="0"/>
              <a:t> dinosaur</a:t>
            </a:r>
            <a:r>
              <a:rPr lang="en-US" sz="2800" i="1" dirty="0" smtClean="0"/>
              <a:t>.</a:t>
            </a:r>
            <a:endParaRPr lang="en-US" sz="2800" i="1" dirty="0"/>
          </a:p>
        </p:txBody>
      </p:sp>
      <p:sp>
        <p:nvSpPr>
          <p:cNvPr id="4" name="Text Placeholder 3"/>
          <p:cNvSpPr>
            <a:spLocks noGrp="1"/>
          </p:cNvSpPr>
          <p:nvPr>
            <p:ph type="body" sz="half" idx="2"/>
          </p:nvPr>
        </p:nvSpPr>
        <p:spPr>
          <a:xfrm>
            <a:off x="407963" y="1899139"/>
            <a:ext cx="3685735" cy="4487594"/>
          </a:xfrm>
          <a:ln w="28575">
            <a:solidFill>
              <a:schemeClr val="tx1"/>
            </a:solidFill>
          </a:ln>
        </p:spPr>
        <p:txBody>
          <a:bodyPr>
            <a:normAutofit lnSpcReduction="10000"/>
          </a:bodyPr>
          <a:lstStyle/>
          <a:p>
            <a:pPr marL="55563" indent="280988"/>
            <a:r>
              <a:rPr lang="en-US" sz="3200" dirty="0"/>
              <a:t>Scientists at Imperial College London have discovered what appear to be the remnants of soft tissue and red blood cells in poorly preserved dinosaur bones dating back 75 million years. </a:t>
            </a:r>
          </a:p>
          <a:p>
            <a:endParaRPr lang="en-US" sz="3200" dirty="0"/>
          </a:p>
        </p:txBody>
      </p:sp>
      <p:pic>
        <p:nvPicPr>
          <p:cNvPr id="1026" name="Picture 2" descr="http://media1.s-nbcnews.com/j/newscms/2015_24/1067336/150609-science-dinosaurclaw_03d81a0333c1a259f0c901c8925ff120.nbcnews-ux-2880-100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7885" y="335754"/>
            <a:ext cx="4364103" cy="2618462"/>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28271" y="4951828"/>
            <a:ext cx="4203716" cy="1523494"/>
          </a:xfrm>
          <a:prstGeom prst="rect">
            <a:avLst/>
          </a:prstGeom>
          <a:solidFill>
            <a:schemeClr val="tx1"/>
          </a:solidFill>
        </p:spPr>
        <p:txBody>
          <a:bodyPr wrap="square" rtlCol="0">
            <a:spAutoFit/>
          </a:bodyPr>
          <a:lstStyle/>
          <a:p>
            <a:r>
              <a:rPr lang="en-US" sz="3100" b="1" dirty="0" smtClean="0">
                <a:solidFill>
                  <a:schemeClr val="bg1"/>
                </a:solidFill>
              </a:rPr>
              <a:t>Note:  </a:t>
            </a:r>
            <a:r>
              <a:rPr lang="en-US" sz="3100" dirty="0" smtClean="0">
                <a:solidFill>
                  <a:schemeClr val="bg1"/>
                </a:solidFill>
              </a:rPr>
              <a:t>No consideration of the possibility that age estimates are wrong.</a:t>
            </a:r>
            <a:endParaRPr lang="en-US" sz="3100" dirty="0">
              <a:solidFill>
                <a:schemeClr val="bg1"/>
              </a:solidFill>
            </a:endParaRPr>
          </a:p>
        </p:txBody>
      </p:sp>
    </p:spTree>
    <p:extLst>
      <p:ext uri="{BB962C8B-B14F-4D97-AF65-F5344CB8AC3E}">
        <p14:creationId xmlns:p14="http://schemas.microsoft.com/office/powerpoint/2010/main" val="159972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365126"/>
            <a:ext cx="8485094" cy="925791"/>
          </a:xfrm>
        </p:spPr>
        <p:txBody>
          <a:bodyPr>
            <a:normAutofit/>
          </a:bodyPr>
          <a:lstStyle/>
          <a:p>
            <a:r>
              <a:rPr lang="en-US" dirty="0" smtClean="0">
                <a:latin typeface="Harrington" panose="04040505050A02020702" pitchFamily="82" charset="0"/>
              </a:rPr>
              <a:t>Claim: Bible factually wrong</a:t>
            </a:r>
            <a:endParaRPr lang="en-US" dirty="0">
              <a:latin typeface="Harrington" panose="04040505050A02020702" pitchFamily="82" charset="0"/>
            </a:endParaRPr>
          </a:p>
        </p:txBody>
      </p:sp>
      <p:sp>
        <p:nvSpPr>
          <p:cNvPr id="3" name="Content Placeholder 2"/>
          <p:cNvSpPr>
            <a:spLocks noGrp="1"/>
          </p:cNvSpPr>
          <p:nvPr>
            <p:ph idx="1"/>
          </p:nvPr>
        </p:nvSpPr>
        <p:spPr>
          <a:xfrm>
            <a:off x="524435" y="1425388"/>
            <a:ext cx="8108577" cy="5230906"/>
          </a:xfrm>
        </p:spPr>
        <p:txBody>
          <a:bodyPr>
            <a:normAutofit/>
          </a:bodyPr>
          <a:lstStyle/>
          <a:p>
            <a:pPr marL="0" lvl="0" indent="0">
              <a:buNone/>
            </a:pPr>
            <a:r>
              <a:rPr lang="en-US" sz="3200" b="1" dirty="0" smtClean="0"/>
              <a:t>Dealt with in previous lessons:</a:t>
            </a:r>
          </a:p>
          <a:p>
            <a:pPr marL="860425" lvl="1" indent="-403225"/>
            <a:r>
              <a:rPr lang="en-US" sz="3000" b="1" dirty="0" smtClean="0"/>
              <a:t>Scientific inaccuracy </a:t>
            </a:r>
            <a:r>
              <a:rPr lang="en-US" sz="3000" dirty="0" smtClean="0"/>
              <a:t>– Age of earth, creation VS evolution, Dinosaurs  (</a:t>
            </a:r>
            <a:r>
              <a:rPr lang="en-US" sz="3000" b="1" dirty="0" smtClean="0"/>
              <a:t>Note:  </a:t>
            </a:r>
            <a:r>
              <a:rPr lang="en-US" sz="3000" i="1" dirty="0" smtClean="0"/>
              <a:t>Much of this a rejection of a supernatural explanation of the universe.  This colors the interpretation of physical data</a:t>
            </a:r>
            <a:r>
              <a:rPr lang="en-US" sz="3000" dirty="0" smtClean="0"/>
              <a:t>).</a:t>
            </a:r>
          </a:p>
          <a:p>
            <a:pPr marL="860425" lvl="1" indent="-403225"/>
            <a:r>
              <a:rPr lang="en-US" sz="3000" b="1" dirty="0" smtClean="0"/>
              <a:t>Archaeological inaccuracy </a:t>
            </a:r>
            <a:r>
              <a:rPr lang="en-US" sz="3000" dirty="0" smtClean="0"/>
              <a:t>– Incorrect place names, identification of nations and rulers, mischaracterization of nation of Israel (</a:t>
            </a:r>
            <a:r>
              <a:rPr lang="en-US" sz="3000" b="1" dirty="0" smtClean="0"/>
              <a:t>Note:  </a:t>
            </a:r>
            <a:r>
              <a:rPr lang="en-US" sz="3000" i="1" dirty="0" smtClean="0"/>
              <a:t>Much of this is the result of equating lack of evidence with invalid information.  </a:t>
            </a:r>
            <a:r>
              <a:rPr lang="en-US" sz="3000" dirty="0" smtClean="0"/>
              <a:t>Consider Pontius Pilate as an example.)</a:t>
            </a:r>
            <a:endParaRPr lang="en-US" sz="3000" dirty="0"/>
          </a:p>
          <a:p>
            <a:pPr marL="349250" indent="-349250"/>
            <a:endParaRPr lang="en-US" sz="3200" dirty="0"/>
          </a:p>
        </p:txBody>
      </p:sp>
    </p:spTree>
    <p:extLst>
      <p:ext uri="{BB962C8B-B14F-4D97-AF65-F5344CB8AC3E}">
        <p14:creationId xmlns:p14="http://schemas.microsoft.com/office/powerpoint/2010/main" val="29612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a:bodyPr>
          <a:lstStyle/>
          <a:p>
            <a:r>
              <a:rPr lang="en-US" sz="4000" dirty="0" smtClean="0">
                <a:latin typeface="Stencil" panose="040409050D0802020404" pitchFamily="82" charset="0"/>
              </a:rPr>
              <a:t>Pilate Stone</a:t>
            </a:r>
            <a:endParaRPr lang="en-US" sz="4000" dirty="0">
              <a:latin typeface="Stencil" panose="040409050D0802020404" pitchFamily="82" charset="0"/>
            </a:endParaRPr>
          </a:p>
        </p:txBody>
      </p:sp>
      <p:sp>
        <p:nvSpPr>
          <p:cNvPr id="3" name="Content Placeholder 2"/>
          <p:cNvSpPr>
            <a:spLocks noGrp="1"/>
          </p:cNvSpPr>
          <p:nvPr>
            <p:ph idx="1"/>
          </p:nvPr>
        </p:nvSpPr>
        <p:spPr>
          <a:xfrm>
            <a:off x="457200" y="1122942"/>
            <a:ext cx="8265886" cy="5566615"/>
          </a:xfrm>
        </p:spPr>
        <p:txBody>
          <a:bodyPr anchor="t">
            <a:normAutofit/>
          </a:bodyPr>
          <a:lstStyle/>
          <a:p>
            <a:r>
              <a:rPr lang="en-US" sz="3000" dirty="0" smtClean="0"/>
              <a:t>Discovered in 1961 at                                            Caesarea </a:t>
            </a:r>
            <a:r>
              <a:rPr lang="en-US" sz="3000" dirty="0" err="1" smtClean="0"/>
              <a:t>Maritima</a:t>
            </a:r>
            <a:r>
              <a:rPr lang="en-US" sz="3000" dirty="0" smtClean="0"/>
              <a:t> (on the                                      shore of the Mediterranean)</a:t>
            </a:r>
          </a:p>
          <a:p>
            <a:r>
              <a:rPr lang="en-US" sz="3000" dirty="0" smtClean="0"/>
              <a:t>Caesarea was the Roman                                       capital of Judea during the                                    time of Jesus</a:t>
            </a:r>
          </a:p>
          <a:p>
            <a:r>
              <a:rPr lang="en-US" sz="3000" dirty="0" smtClean="0"/>
              <a:t>Discovered by </a:t>
            </a:r>
            <a:r>
              <a:rPr lang="en-US" sz="3200" dirty="0"/>
              <a:t>Dr. Antonio </a:t>
            </a:r>
            <a:r>
              <a:rPr lang="en-US" sz="3200" dirty="0" smtClean="0"/>
              <a:t>                              </a:t>
            </a:r>
            <a:r>
              <a:rPr lang="en-US" sz="3200" dirty="0" err="1" smtClean="0"/>
              <a:t>Frova</a:t>
            </a:r>
            <a:r>
              <a:rPr lang="en-US" sz="3200" dirty="0" smtClean="0"/>
              <a:t>, Italian archaeologist</a:t>
            </a:r>
          </a:p>
          <a:p>
            <a:r>
              <a:rPr lang="en-US" sz="3200" dirty="0" smtClean="0"/>
              <a:t>Until then, there was no corroboration of the Biblical reference to the man</a:t>
            </a:r>
            <a:endParaRPr lang="en-US" sz="3000" dirty="0" smtClean="0"/>
          </a:p>
          <a:p>
            <a:pPr marL="0" indent="290513">
              <a:buNone/>
            </a:pP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http://scriptureonline.org/images/pila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680" y="1122942"/>
            <a:ext cx="3155406" cy="377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350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95250"/>
            <a:ext cx="8953500" cy="1138517"/>
          </a:xfrm>
        </p:spPr>
        <p:txBody>
          <a:bodyPr>
            <a:normAutofit/>
          </a:bodyPr>
          <a:lstStyle/>
          <a:p>
            <a:r>
              <a:rPr lang="en-US" dirty="0" smtClean="0">
                <a:latin typeface="Harrington" panose="04040505050A02020702" pitchFamily="82" charset="0"/>
              </a:rPr>
              <a:t>Claim: Bible inaccurately preserved</a:t>
            </a:r>
            <a:endParaRPr lang="en-US" dirty="0">
              <a:latin typeface="Harrington" panose="04040505050A02020702" pitchFamily="82" charset="0"/>
            </a:endParaRPr>
          </a:p>
        </p:txBody>
      </p:sp>
      <p:sp>
        <p:nvSpPr>
          <p:cNvPr id="3" name="Content Placeholder 2"/>
          <p:cNvSpPr>
            <a:spLocks noGrp="1"/>
          </p:cNvSpPr>
          <p:nvPr>
            <p:ph idx="1"/>
          </p:nvPr>
        </p:nvSpPr>
        <p:spPr>
          <a:xfrm>
            <a:off x="524435" y="1233767"/>
            <a:ext cx="8108577" cy="5319434"/>
          </a:xfrm>
        </p:spPr>
        <p:txBody>
          <a:bodyPr>
            <a:normAutofit lnSpcReduction="10000"/>
          </a:bodyPr>
          <a:lstStyle/>
          <a:p>
            <a:pPr marL="0" lvl="0" indent="0">
              <a:buNone/>
            </a:pPr>
            <a:r>
              <a:rPr lang="en-US" sz="3200" b="1" dirty="0" smtClean="0"/>
              <a:t>Dealt with in previous lessons:</a:t>
            </a:r>
          </a:p>
          <a:p>
            <a:pPr marL="860425" lvl="1" indent="-403225"/>
            <a:r>
              <a:rPr lang="en-US" sz="3000" dirty="0" smtClean="0"/>
              <a:t>Our claim is that the original autographs were inspired, not translations</a:t>
            </a:r>
          </a:p>
          <a:p>
            <a:pPr marL="860425" lvl="1" indent="-403225"/>
            <a:r>
              <a:rPr lang="en-US" sz="3000" dirty="0" smtClean="0"/>
              <a:t>Science of textual criticism has preserved for us the original writings. (</a:t>
            </a:r>
            <a:r>
              <a:rPr lang="en-US" sz="3000" i="1" dirty="0" smtClean="0"/>
              <a:t>Bible is the most extensively preserved item of any ancient writings</a:t>
            </a:r>
            <a:r>
              <a:rPr lang="en-US" sz="3000" dirty="0" smtClean="0"/>
              <a:t>. </a:t>
            </a:r>
            <a:r>
              <a:rPr lang="en-US" sz="3000" b="1" dirty="0" smtClean="0"/>
              <a:t>Consider:  </a:t>
            </a:r>
            <a:r>
              <a:rPr lang="en-US" sz="3000" dirty="0" smtClean="0"/>
              <a:t>Dead sea scrolls)</a:t>
            </a:r>
          </a:p>
          <a:p>
            <a:pPr marL="860425" lvl="1" indent="-403225"/>
            <a:r>
              <a:rPr lang="en-US" sz="3000" dirty="0" smtClean="0"/>
              <a:t>A study of how we got the English Bible reveals that present translations that seek to be “word for word” translations are capable of accurately representing God’s word to us  (</a:t>
            </a:r>
            <a:r>
              <a:rPr lang="en-US" sz="3000" i="1" dirty="0" smtClean="0"/>
              <a:t>Consider Jesus’ use of the Septuagint version</a:t>
            </a:r>
            <a:r>
              <a:rPr lang="en-US" sz="3000" dirty="0" smtClean="0"/>
              <a:t>)</a:t>
            </a:r>
            <a:endParaRPr lang="en-US" sz="3000" dirty="0"/>
          </a:p>
          <a:p>
            <a:pPr marL="349250" indent="-349250"/>
            <a:endParaRPr lang="en-US" sz="3200" dirty="0"/>
          </a:p>
        </p:txBody>
      </p:sp>
    </p:spTree>
    <p:extLst>
      <p:ext uri="{BB962C8B-B14F-4D97-AF65-F5344CB8AC3E}">
        <p14:creationId xmlns:p14="http://schemas.microsoft.com/office/powerpoint/2010/main" val="173411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472</TotalTime>
  <Words>5272</Words>
  <Application>Microsoft Office PowerPoint</Application>
  <PresentationFormat>On-screen Show (4:3)</PresentationFormat>
  <Paragraphs>322</Paragraphs>
  <Slides>29</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Algerian</vt:lpstr>
      <vt:lpstr>Arial</vt:lpstr>
      <vt:lpstr>Calibri</vt:lpstr>
      <vt:lpstr>Calibri Light</vt:lpstr>
      <vt:lpstr>Harrington</vt:lpstr>
      <vt:lpstr>Stencil</vt:lpstr>
      <vt:lpstr>Office Theme</vt:lpstr>
      <vt:lpstr>PowerPoint Presentation</vt:lpstr>
      <vt:lpstr>Alleged Biblical Error</vt:lpstr>
      <vt:lpstr>Introduction</vt:lpstr>
      <vt:lpstr>Opponents of the Bible</vt:lpstr>
      <vt:lpstr>Claim: Bible factually wrong</vt:lpstr>
      <vt:lpstr>NBC News (June 9, 2015)</vt:lpstr>
      <vt:lpstr>Claim: Bible factually wrong</vt:lpstr>
      <vt:lpstr>Pilate Stone</vt:lpstr>
      <vt:lpstr>Claim: Bible inaccurately preserved</vt:lpstr>
      <vt:lpstr>Claim: Biblical Self-Contradiction</vt:lpstr>
      <vt:lpstr>Why Perceived Errors Exist</vt:lpstr>
      <vt:lpstr>Why Perceived Errors Exist</vt:lpstr>
      <vt:lpstr>Why Perceived Errors Exist</vt:lpstr>
      <vt:lpstr>Why Perceived Errors Exist</vt:lpstr>
      <vt:lpstr>Why Perceived Errors Exist</vt:lpstr>
      <vt:lpstr>Why Perceived Errors Exist</vt:lpstr>
      <vt:lpstr>Why Perceived Errors Exist</vt:lpstr>
      <vt:lpstr>Why Perceived Errors Exist</vt:lpstr>
      <vt:lpstr>Why Perceived Errors Exist</vt:lpstr>
      <vt:lpstr>Perceived Errors: Example 1</vt:lpstr>
      <vt:lpstr>Perceived Errors: Example 2</vt:lpstr>
      <vt:lpstr>Perceived Errors: Example 3</vt:lpstr>
      <vt:lpstr>Perceived Errors: Example 4</vt:lpstr>
      <vt:lpstr>Perceived Errors: Example 5</vt:lpstr>
      <vt:lpstr>Perceived Errors: Example 6</vt:lpstr>
      <vt:lpstr>Perceived Errors: Example 7</vt:lpstr>
      <vt:lpstr>Perceived Errors: Example 8</vt:lpstr>
      <vt:lpstr>Perceived Errors: Example 9</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Alleged Biblical Error</dc:title>
  <dc:creator>Stan Cox</dc:creator>
  <cp:lastModifiedBy>Stan Cox</cp:lastModifiedBy>
  <cp:revision>43</cp:revision>
  <dcterms:created xsi:type="dcterms:W3CDTF">2015-12-09T21:21:29Z</dcterms:created>
  <dcterms:modified xsi:type="dcterms:W3CDTF">2015-12-30T22:01:53Z</dcterms:modified>
</cp:coreProperties>
</file>